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29"/>
  </p:notesMasterIdLst>
  <p:handoutMasterIdLst>
    <p:handoutMasterId r:id="rId30"/>
  </p:handoutMasterIdLst>
  <p:sldIdLst>
    <p:sldId id="320" r:id="rId2"/>
    <p:sldId id="338" r:id="rId3"/>
    <p:sldId id="339" r:id="rId4"/>
    <p:sldId id="337" r:id="rId5"/>
    <p:sldId id="340" r:id="rId6"/>
    <p:sldId id="343" r:id="rId7"/>
    <p:sldId id="330" r:id="rId8"/>
    <p:sldId id="348" r:id="rId9"/>
    <p:sldId id="336" r:id="rId10"/>
    <p:sldId id="349" r:id="rId11"/>
    <p:sldId id="345" r:id="rId12"/>
    <p:sldId id="342" r:id="rId13"/>
    <p:sldId id="331" r:id="rId14"/>
    <p:sldId id="350" r:id="rId15"/>
    <p:sldId id="341" r:id="rId16"/>
    <p:sldId id="332" r:id="rId17"/>
    <p:sldId id="333" r:id="rId18"/>
    <p:sldId id="354" r:id="rId19"/>
    <p:sldId id="351" r:id="rId20"/>
    <p:sldId id="347" r:id="rId21"/>
    <p:sldId id="355" r:id="rId22"/>
    <p:sldId id="313" r:id="rId23"/>
    <p:sldId id="334" r:id="rId24"/>
    <p:sldId id="353" r:id="rId25"/>
    <p:sldId id="352" r:id="rId26"/>
    <p:sldId id="346" r:id="rId27"/>
    <p:sldId id="344" r:id="rId28"/>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258B"/>
    <a:srgbClr val="8C2891"/>
    <a:srgbClr val="8C2896"/>
    <a:srgbClr val="8C289B"/>
    <a:srgbClr val="91239B"/>
    <a:srgbClr val="8C3296"/>
    <a:srgbClr val="8D3197"/>
    <a:srgbClr val="9700C8"/>
    <a:srgbClr val="017E82"/>
    <a:srgbClr val="46636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569" autoAdjust="0"/>
    <p:restoredTop sz="72141" autoAdjust="0"/>
  </p:normalViewPr>
  <p:slideViewPr>
    <p:cSldViewPr snapToGrid="0" snapToObjects="1">
      <p:cViewPr varScale="1">
        <p:scale>
          <a:sx n="74" d="100"/>
          <a:sy n="74" d="100"/>
        </p:scale>
        <p:origin x="1888" y="1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18D8A2D-4C11-AD4B-9C18-0D74CEDE754C}" type="datetimeFigureOut">
              <a:rPr lang="en-US" smtClean="0"/>
              <a:t>3/4/19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4884DEB-6CE4-A345-9E53-5B46C6FEB194}" type="slidenum">
              <a:rPr lang="en-US" smtClean="0"/>
              <a:t>‹#›</a:t>
            </a:fld>
            <a:endParaRPr lang="en-US" dirty="0"/>
          </a:p>
        </p:txBody>
      </p:sp>
    </p:spTree>
    <p:extLst>
      <p:ext uri="{BB962C8B-B14F-4D97-AF65-F5344CB8AC3E}">
        <p14:creationId xmlns:p14="http://schemas.microsoft.com/office/powerpoint/2010/main" val="23069188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BCFA83-08B1-2F44-95C6-2CABC424890B}" type="datetimeFigureOut">
              <a:rPr lang="en-US" smtClean="0"/>
              <a:t>3/4/19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735D0F-15CB-5241-8DA7-9EC6F9751AD5}" type="slidenum">
              <a:rPr lang="en-US" smtClean="0"/>
              <a:t>‹#›</a:t>
            </a:fld>
            <a:endParaRPr lang="en-US" dirty="0"/>
          </a:p>
        </p:txBody>
      </p:sp>
    </p:spTree>
    <p:extLst>
      <p:ext uri="{BB962C8B-B14F-4D97-AF65-F5344CB8AC3E}">
        <p14:creationId xmlns:p14="http://schemas.microsoft.com/office/powerpoint/2010/main" val="2646081332"/>
      </p:ext>
    </p:extLst>
  </p:cSld>
  <p:clrMap bg1="lt1" tx1="dk1" bg2="lt2" tx2="dk2" accent1="accent1" accent2="accent2" accent3="accent3" accent4="accent4" accent5="accent5" accent6="accent6" hlink="hlink" folHlink="folHlink"/>
  <p:hf hdr="0" ftr="0" dt="0"/>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myself:</a:t>
            </a:r>
          </a:p>
          <a:p>
            <a:r>
              <a:rPr lang="en-US" dirty="0"/>
              <a:t>Hey everybody,</a:t>
            </a:r>
          </a:p>
          <a:p>
            <a:r>
              <a:rPr lang="en-US" dirty="0"/>
              <a:t>My name is Sara Perrott, and work at BECU as a Senior Information Security Technology Engineer. My work tends to focus on security centric tools like firewalls, data loss prevention, email security, etc. I should note that the content of these slides and this presentation are my own, and do not represent the opinions of my employer.</a:t>
            </a:r>
          </a:p>
          <a:p>
            <a:r>
              <a:rPr lang="en-US" dirty="0"/>
              <a:t>I have a confession to make before we get started. I joined the </a:t>
            </a:r>
            <a:r>
              <a:rPr lang="en-US" dirty="0" err="1"/>
              <a:t>DevSecOps</a:t>
            </a:r>
            <a:r>
              <a:rPr lang="en-US" dirty="0"/>
              <a:t> movement very grudgingly at first. I looked at it as more work…like an episode of “Developers gone wild.”  By the end of this presentation it is my hope that you will come to the same conclusion that I did. </a:t>
            </a:r>
            <a:r>
              <a:rPr lang="en-US" dirty="0" err="1"/>
              <a:t>DevSecOps</a:t>
            </a:r>
            <a:r>
              <a:rPr lang="en-US" dirty="0"/>
              <a:t> can actually make your life easier… </a:t>
            </a:r>
          </a:p>
        </p:txBody>
      </p:sp>
      <p:sp>
        <p:nvSpPr>
          <p:cNvPr id="4" name="Slide Number Placeholder 3"/>
          <p:cNvSpPr>
            <a:spLocks noGrp="1"/>
          </p:cNvSpPr>
          <p:nvPr>
            <p:ph type="sldNum" sz="quarter" idx="5"/>
          </p:nvPr>
        </p:nvSpPr>
        <p:spPr/>
        <p:txBody>
          <a:bodyPr/>
          <a:lstStyle/>
          <a:p>
            <a:fld id="{C1735D0F-15CB-5241-8DA7-9EC6F9751AD5}" type="slidenum">
              <a:rPr lang="en-US" smtClean="0"/>
              <a:t>1</a:t>
            </a:fld>
            <a:endParaRPr lang="en-US" dirty="0"/>
          </a:p>
        </p:txBody>
      </p:sp>
    </p:spTree>
    <p:extLst>
      <p:ext uri="{BB962C8B-B14F-4D97-AF65-F5344CB8AC3E}">
        <p14:creationId xmlns:p14="http://schemas.microsoft.com/office/powerpoint/2010/main" val="1308549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decide how you want PowerShell DSC to act. There are two models that are in use, push or pull. The setup and configuration for each is different from the other so ensure that you pick the right one for your use case and configure it properly. In a pull configuration, the server being configured “pulls” the config from a local or remote source. In a push configuration, a server is responsible for pushing the configuration out to the server that you want to configure.</a:t>
            </a:r>
          </a:p>
          <a:p>
            <a:endParaRPr lang="en-US" dirty="0"/>
          </a:p>
          <a:p>
            <a:r>
              <a:rPr lang="en-US" dirty="0"/>
              <a:t>When targeting the names of roles, features or services, ensure that you have the correct name for what you are trying to work with. This may seem obvious, but there are plenty of issues where a typo caused problems.</a:t>
            </a:r>
          </a:p>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10</a:t>
            </a:fld>
            <a:endParaRPr lang="en-US" dirty="0"/>
          </a:p>
        </p:txBody>
      </p:sp>
    </p:spTree>
    <p:extLst>
      <p:ext uri="{BB962C8B-B14F-4D97-AF65-F5344CB8AC3E}">
        <p14:creationId xmlns:p14="http://schemas.microsoft.com/office/powerpoint/2010/main" val="2896727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may be wondering when should</a:t>
            </a:r>
            <a:r>
              <a:rPr lang="en-US" baseline="0" dirty="0"/>
              <a:t> I use PowerShell vs. PowerShell DSC, since there is some overlap between them. The way I look at it is this… when you want to provide instructions on how to do something, use PowerShell. This may be when you install a server, and you tell it to roles and/or features. Then install a program, etc. PowerShell DSC is my favorite as a security professional, because now I am not giving it instructions on how to become what I want it to be. I simply tell it what I want it to be. Maybe I want it to run </a:t>
            </a:r>
            <a:r>
              <a:rPr lang="en-US" baseline="0" dirty="0" err="1"/>
              <a:t>Bitlocker</a:t>
            </a:r>
            <a:r>
              <a:rPr lang="en-US" baseline="0" dirty="0"/>
              <a:t>. Or maybe I want it to run the Host Guardian Service for Hyper-V. I only have to tell it what I want, not how to become what I want. I love the simplicity of that very much.</a:t>
            </a:r>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11</a:t>
            </a:fld>
            <a:endParaRPr lang="en-US" dirty="0"/>
          </a:p>
        </p:txBody>
      </p:sp>
    </p:spTree>
    <p:extLst>
      <p:ext uri="{BB962C8B-B14F-4D97-AF65-F5344CB8AC3E}">
        <p14:creationId xmlns:p14="http://schemas.microsoft.com/office/powerpoint/2010/main" val="468791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a:t>
            </a:r>
            <a:r>
              <a:rPr lang="en-US" baseline="0" dirty="0"/>
              <a:t> earlier automation example, I had mentioned being able to go from a ticket in the ticketing system to a fully deployed server…what I was speaking of was Infrastructure as Code. I know some of you might be panicking because I said “code.” Hang in there…I promise I’m not a developer. You need to think of </a:t>
            </a:r>
            <a:r>
              <a:rPr lang="en-US" baseline="0" dirty="0" err="1"/>
              <a:t>IaC</a:t>
            </a:r>
            <a:r>
              <a:rPr lang="en-US" baseline="0" dirty="0"/>
              <a:t> as a process and not as a product. When you think of it that way, you realize that you aren’t tied to doing it in a specific way. You can use PowerShell or PowerShell DSC like I mentioned. You can use REST APIs – if you can browse the </a:t>
            </a:r>
            <a:r>
              <a:rPr lang="en-US" baseline="0" dirty="0" err="1"/>
              <a:t>interwebs</a:t>
            </a:r>
            <a:r>
              <a:rPr lang="en-US" baseline="0" dirty="0"/>
              <a:t> you can use REST API. You can make use of templates within the cloud provider environments, for instance ARM templates in Azure, or </a:t>
            </a:r>
            <a:r>
              <a:rPr lang="en-US" baseline="0" dirty="0" err="1"/>
              <a:t>CloudFormation</a:t>
            </a:r>
            <a:r>
              <a:rPr lang="en-US" baseline="0" dirty="0"/>
              <a:t> templates in AWS. You can also make use of automation and/or orchestration tools to simplify the automation process.</a:t>
            </a:r>
          </a:p>
          <a:p>
            <a:endParaRPr lang="en-US" baseline="0" dirty="0"/>
          </a:p>
          <a:p>
            <a:r>
              <a:rPr lang="en-US" baseline="0" dirty="0"/>
              <a:t>STORYTIME: </a:t>
            </a:r>
          </a:p>
          <a:p>
            <a:r>
              <a:rPr lang="en-US" baseline="0" dirty="0"/>
              <a:t>The example of the automatically provisioned servers became a reality in my world…by using PowerShell, we are able to build systems based on our ticketing system. End users could request a server, set the specifications needed and the desired location. Assuming it was in the approved range of specifications, the server would automatically be provisioned. A process that previously took days to weeks…now only takes an hour.</a:t>
            </a:r>
            <a:endParaRPr lang="en-US" dirty="0"/>
          </a:p>
        </p:txBody>
      </p:sp>
      <p:sp>
        <p:nvSpPr>
          <p:cNvPr id="4" name="Slide Number Placeholder 3"/>
          <p:cNvSpPr>
            <a:spLocks noGrp="1"/>
          </p:cNvSpPr>
          <p:nvPr>
            <p:ph type="sldNum" sz="quarter" idx="10"/>
          </p:nvPr>
        </p:nvSpPr>
        <p:spPr/>
        <p:txBody>
          <a:bodyPr/>
          <a:lstStyle/>
          <a:p>
            <a:fld id="{C1735D0F-15CB-5241-8DA7-9EC6F9751AD5}" type="slidenum">
              <a:rPr lang="en-US" smtClean="0"/>
              <a:t>12</a:t>
            </a:fld>
            <a:endParaRPr lang="en-US" dirty="0"/>
          </a:p>
        </p:txBody>
      </p:sp>
    </p:spTree>
    <p:extLst>
      <p:ext uri="{BB962C8B-B14F-4D97-AF65-F5344CB8AC3E}">
        <p14:creationId xmlns:p14="http://schemas.microsoft.com/office/powerpoint/2010/main" val="622407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REST API call</a:t>
            </a:r>
            <a:r>
              <a:rPr lang="en-US" baseline="0" dirty="0"/>
              <a:t> looks very much like something you would type into your browser, in fact you can type it in to your browser if you need to test that your API command is working successfully. It uses HTML commands like PUT and GET. You don’t usually need special ports open to support it, usually just 80 and/or 443. All of the vendors implement it differently, the example on the slide is from F5’s </a:t>
            </a:r>
            <a:r>
              <a:rPr lang="en-US" baseline="0" dirty="0" err="1"/>
              <a:t>NetOps</a:t>
            </a:r>
            <a:r>
              <a:rPr lang="en-US" baseline="0" dirty="0"/>
              <a:t> training which is a great introduction to the REST API in general and also how to use the API in relation to the F5 appliances. I would highly recommend their training if you think you might want to work with REST APIs.</a:t>
            </a:r>
          </a:p>
          <a:p>
            <a:endParaRPr lang="en-US" baseline="0" dirty="0"/>
          </a:p>
          <a:p>
            <a:r>
              <a:rPr lang="en-US" baseline="0" dirty="0"/>
              <a:t>STORYTIME:</a:t>
            </a:r>
          </a:p>
          <a:p>
            <a:r>
              <a:rPr lang="en-US" baseline="0" dirty="0"/>
              <a:t>Automating servers is cool and all…but servers need firewalls. Firewalls were a manual deployment too…ensuring that the firewall was deployed, up-to-date and had the basic secure configuration took a couple of days. By utilizing the REST API of the firewalls and the boot strapping capability native to the firewall in question (sorry I can’t talk brands) we were able to automate the deployment of the firewall as well. Objects could be added to rules dynamically with the use of tags. This gave the security team oversight into the rules on each firewall…but gave the business the freedom to scale with demand.</a:t>
            </a:r>
            <a:endParaRPr lang="en-US" dirty="0"/>
          </a:p>
        </p:txBody>
      </p:sp>
      <p:sp>
        <p:nvSpPr>
          <p:cNvPr id="4" name="Slide Number Placeholder 3"/>
          <p:cNvSpPr>
            <a:spLocks noGrp="1"/>
          </p:cNvSpPr>
          <p:nvPr>
            <p:ph type="sldNum" sz="quarter" idx="10"/>
          </p:nvPr>
        </p:nvSpPr>
        <p:spPr/>
        <p:txBody>
          <a:bodyPr/>
          <a:lstStyle/>
          <a:p>
            <a:fld id="{C1735D0F-15CB-5241-8DA7-9EC6F9751AD5}" type="slidenum">
              <a:rPr lang="en-US" smtClean="0"/>
              <a:t>13</a:t>
            </a:fld>
            <a:endParaRPr lang="en-US" dirty="0"/>
          </a:p>
        </p:txBody>
      </p:sp>
    </p:spTree>
    <p:extLst>
      <p:ext uri="{BB962C8B-B14F-4D97-AF65-F5344CB8AC3E}">
        <p14:creationId xmlns:p14="http://schemas.microsoft.com/office/powerpoint/2010/main" val="1141166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API key allows for simple authentication…the downside is that it can be sniffed from the wire and re-used. Common issues using API keys are usually going to be a typo, or the account that the key represents is no longer valid.</a:t>
            </a:r>
          </a:p>
          <a:p>
            <a:endParaRPr lang="en-US" dirty="0"/>
          </a:p>
          <a:p>
            <a:r>
              <a:rPr lang="en-US" dirty="0"/>
              <a:t>If you are having difficulty using the REST API, you might want to check to ensure that HTTP and/or HTTPS are open. REST API will usually use HTTP or HTTPS for communication.</a:t>
            </a:r>
          </a:p>
        </p:txBody>
      </p:sp>
      <p:sp>
        <p:nvSpPr>
          <p:cNvPr id="4" name="Slide Number Placeholder 3"/>
          <p:cNvSpPr>
            <a:spLocks noGrp="1"/>
          </p:cNvSpPr>
          <p:nvPr>
            <p:ph type="sldNum" sz="quarter" idx="5"/>
          </p:nvPr>
        </p:nvSpPr>
        <p:spPr/>
        <p:txBody>
          <a:bodyPr/>
          <a:lstStyle/>
          <a:p>
            <a:fld id="{C1735D0F-15CB-5241-8DA7-9EC6F9751AD5}" type="slidenum">
              <a:rPr lang="en-US" smtClean="0"/>
              <a:t>14</a:t>
            </a:fld>
            <a:endParaRPr lang="en-US" dirty="0"/>
          </a:p>
        </p:txBody>
      </p:sp>
    </p:spTree>
    <p:extLst>
      <p:ext uri="{BB962C8B-B14F-4D97-AF65-F5344CB8AC3E}">
        <p14:creationId xmlns:p14="http://schemas.microsoft.com/office/powerpoint/2010/main" val="938936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a:t>
            </a:r>
            <a:r>
              <a:rPr lang="en-US" baseline="0" dirty="0"/>
              <a:t> our session focusing mostly on servers…but lets switch focus for a bit and look at automating security appliances. There are two main ways to automate security appliances. That is typically going to be via a REST API or via PowerShell. The great thing about REST APIs is that they are very powerful and typically allow you to work with all of the facets of the security appliance that should be able to be automated. The downside of course is that they are usually going to be specific to the vendor that owns the appliance. This is where PowerShell modules come in very handy. PowerShell modules are made available by some of the vendors, and of through the blood, sweat and tears of the IT community are made available through the PowerShell Gallery to consume.</a:t>
            </a:r>
            <a:endParaRPr lang="en-US" dirty="0"/>
          </a:p>
        </p:txBody>
      </p:sp>
      <p:sp>
        <p:nvSpPr>
          <p:cNvPr id="4" name="Slide Number Placeholder 3"/>
          <p:cNvSpPr>
            <a:spLocks noGrp="1"/>
          </p:cNvSpPr>
          <p:nvPr>
            <p:ph type="sldNum" sz="quarter" idx="10"/>
          </p:nvPr>
        </p:nvSpPr>
        <p:spPr/>
        <p:txBody>
          <a:bodyPr/>
          <a:lstStyle/>
          <a:p>
            <a:fld id="{C1735D0F-15CB-5241-8DA7-9EC6F9751AD5}" type="slidenum">
              <a:rPr lang="en-US" smtClean="0"/>
              <a:t>15</a:t>
            </a:fld>
            <a:endParaRPr lang="en-US" dirty="0"/>
          </a:p>
        </p:txBody>
      </p:sp>
    </p:spTree>
    <p:extLst>
      <p:ext uri="{BB962C8B-B14F-4D97-AF65-F5344CB8AC3E}">
        <p14:creationId xmlns:p14="http://schemas.microsoft.com/office/powerpoint/2010/main" val="3371139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a:t>
            </a:r>
            <a:r>
              <a:rPr lang="en-US" baseline="0" dirty="0"/>
              <a:t> an AWS-centric shop, let me introduce you to your new best friend. </a:t>
            </a:r>
            <a:r>
              <a:rPr lang="en-US" baseline="0" dirty="0" err="1"/>
              <a:t>CloudFormation</a:t>
            </a:r>
            <a:r>
              <a:rPr lang="en-US" baseline="0" dirty="0"/>
              <a:t> templates allow you to deploy individual objects or whole application/network stacks within minutes. These are not written in PowerShell, they are written in </a:t>
            </a:r>
            <a:r>
              <a:rPr lang="en-US" baseline="0" dirty="0" err="1"/>
              <a:t>Javascript</a:t>
            </a:r>
            <a:r>
              <a:rPr lang="en-US" baseline="0" dirty="0"/>
              <a:t> Object Notation (JSON). JSON is a nice simple language to work with, and I enjoy it much like I do PowerShell DSC. There are hundreds of sample templates to work with to help you get started.</a:t>
            </a:r>
            <a:endParaRPr lang="en-US" dirty="0"/>
          </a:p>
        </p:txBody>
      </p:sp>
      <p:sp>
        <p:nvSpPr>
          <p:cNvPr id="4" name="Slide Number Placeholder 3"/>
          <p:cNvSpPr>
            <a:spLocks noGrp="1"/>
          </p:cNvSpPr>
          <p:nvPr>
            <p:ph type="sldNum" sz="quarter" idx="10"/>
          </p:nvPr>
        </p:nvSpPr>
        <p:spPr/>
        <p:txBody>
          <a:bodyPr/>
          <a:lstStyle/>
          <a:p>
            <a:fld id="{C1735D0F-15CB-5241-8DA7-9EC6F9751AD5}" type="slidenum">
              <a:rPr lang="en-US" smtClean="0"/>
              <a:t>16</a:t>
            </a:fld>
            <a:endParaRPr lang="en-US" dirty="0"/>
          </a:p>
        </p:txBody>
      </p:sp>
    </p:spTree>
    <p:extLst>
      <p:ext uri="{BB962C8B-B14F-4D97-AF65-F5344CB8AC3E}">
        <p14:creationId xmlns:p14="http://schemas.microsoft.com/office/powerpoint/2010/main" val="1596726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If you are</a:t>
            </a:r>
            <a:r>
              <a:rPr lang="en-US" baseline="0" dirty="0"/>
              <a:t> an Azure-centric shop, let me introduce you to your new best friends. ARM templates allow you to deploy your applications with all of their dependencies in a single template. ARM templates are written in JSON much as the AWS CloudFormation templates are. JSON is very simple to learn and use so it is nice for those organizations that might be a hybrid Azure/AWS shop since you will only need to know JSON.</a:t>
            </a:r>
            <a:endParaRPr lang="en-US" dirty="0"/>
          </a:p>
        </p:txBody>
      </p:sp>
      <p:sp>
        <p:nvSpPr>
          <p:cNvPr id="4" name="Slide Number Placeholder 3"/>
          <p:cNvSpPr>
            <a:spLocks noGrp="1"/>
          </p:cNvSpPr>
          <p:nvPr>
            <p:ph type="sldNum" sz="quarter" idx="10"/>
          </p:nvPr>
        </p:nvSpPr>
        <p:spPr/>
        <p:txBody>
          <a:bodyPr/>
          <a:lstStyle/>
          <a:p>
            <a:fld id="{C1735D0F-15CB-5241-8DA7-9EC6F9751AD5}" type="slidenum">
              <a:rPr lang="en-US" smtClean="0"/>
              <a:t>17</a:t>
            </a:fld>
            <a:endParaRPr lang="en-US" dirty="0"/>
          </a:p>
        </p:txBody>
      </p:sp>
    </p:spTree>
    <p:extLst>
      <p:ext uri="{BB962C8B-B14F-4D97-AF65-F5344CB8AC3E}">
        <p14:creationId xmlns:p14="http://schemas.microsoft.com/office/powerpoint/2010/main" val="4055914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baseline="0" dirty="0"/>
              <a:t>But now for your second best friend…say you don’t know JSON. You know PowerShell, or maybe you just want to focus on PowerShell. Azure Automation to the rescue! Azure Automation allows you to create runbooks with PowerShell, or assign PowerShell DSC configurations to your existing systems. The runbooks are an exceptionally powerful tool in your arsenal.</a:t>
            </a:r>
            <a:endParaRPr lang="en-US" dirty="0"/>
          </a:p>
        </p:txBody>
      </p:sp>
      <p:sp>
        <p:nvSpPr>
          <p:cNvPr id="4" name="Slide Number Placeholder 3"/>
          <p:cNvSpPr>
            <a:spLocks noGrp="1"/>
          </p:cNvSpPr>
          <p:nvPr>
            <p:ph type="sldNum" sz="quarter" idx="10"/>
          </p:nvPr>
        </p:nvSpPr>
        <p:spPr/>
        <p:txBody>
          <a:bodyPr/>
          <a:lstStyle/>
          <a:p>
            <a:fld id="{C1735D0F-15CB-5241-8DA7-9EC6F9751AD5}" type="slidenum">
              <a:rPr lang="en-US" smtClean="0"/>
              <a:t>18</a:t>
            </a:fld>
            <a:endParaRPr lang="en-US" dirty="0"/>
          </a:p>
        </p:txBody>
      </p:sp>
    </p:spTree>
    <p:extLst>
      <p:ext uri="{BB962C8B-B14F-4D97-AF65-F5344CB8AC3E}">
        <p14:creationId xmlns:p14="http://schemas.microsoft.com/office/powerpoint/2010/main" val="1368005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any technology, there are some things that can go wrong when using JSON. One of the most common is leaving an trailing comma at the end. JSON uses the trailing comma to indicate that a third value is going to follow. In the first example on the left, you can see there is a comma after Ms. </a:t>
            </a:r>
            <a:r>
              <a:rPr lang="en-US" dirty="0" err="1"/>
              <a:t>Lamarr’s</a:t>
            </a:r>
            <a:r>
              <a:rPr lang="en-US" dirty="0"/>
              <a:t> last name. This will cause an error. The sample on the right that contains no comma after Ms. </a:t>
            </a:r>
            <a:r>
              <a:rPr lang="en-US" dirty="0" err="1"/>
              <a:t>Lamarr’s</a:t>
            </a:r>
            <a:r>
              <a:rPr lang="en-US" dirty="0"/>
              <a:t> name will run correctly.</a:t>
            </a:r>
          </a:p>
          <a:p>
            <a:endParaRPr lang="en-US" dirty="0"/>
          </a:p>
          <a:p>
            <a:r>
              <a:rPr lang="en-US" dirty="0"/>
              <a:t>Also you get extra cool points if you know who Hedy </a:t>
            </a:r>
            <a:r>
              <a:rPr lang="en-US" dirty="0" err="1"/>
              <a:t>Lamarr</a:t>
            </a:r>
            <a:r>
              <a:rPr lang="en-US" dirty="0"/>
              <a:t> is and why she is awesome…did you get it? She filed the patent for a frequency hopping technology. Without her, we wouldn’t have secure </a:t>
            </a:r>
            <a:r>
              <a:rPr lang="en-US" dirty="0" err="1"/>
              <a:t>wifi</a:t>
            </a:r>
            <a:r>
              <a:rPr lang="en-US" dirty="0"/>
              <a:t>, GPS or Bluetooth. Ok that’s the only nerd trivia for today.</a:t>
            </a:r>
          </a:p>
        </p:txBody>
      </p:sp>
      <p:sp>
        <p:nvSpPr>
          <p:cNvPr id="4" name="Slide Number Placeholder 3"/>
          <p:cNvSpPr>
            <a:spLocks noGrp="1"/>
          </p:cNvSpPr>
          <p:nvPr>
            <p:ph type="sldNum" sz="quarter" idx="10"/>
          </p:nvPr>
        </p:nvSpPr>
        <p:spPr/>
        <p:txBody>
          <a:bodyPr/>
          <a:lstStyle/>
          <a:p>
            <a:fld id="{C1735D0F-15CB-5241-8DA7-9EC6F9751AD5}" type="slidenum">
              <a:rPr lang="en-US" smtClean="0"/>
              <a:t>19</a:t>
            </a:fld>
            <a:endParaRPr lang="en-US" dirty="0"/>
          </a:p>
        </p:txBody>
      </p:sp>
    </p:spTree>
    <p:extLst>
      <p:ext uri="{BB962C8B-B14F-4D97-AF65-F5344CB8AC3E}">
        <p14:creationId xmlns:p14="http://schemas.microsoft.com/office/powerpoint/2010/main" val="4107946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embraced a </a:t>
            </a:r>
            <a:r>
              <a:rPr lang="en-US" dirty="0" err="1"/>
              <a:t>DevSecOps</a:t>
            </a:r>
            <a:r>
              <a:rPr lang="en-US" dirty="0"/>
              <a:t> mentality, I was inundated with requests. It seemed like I never had enough time in the day to get my work done. There were the 4-5 projects that I was working on, the training that I needed to get done. Regulatory training, product training, workshops I needed to go to. Add to that the routine manual tasks and my days were packed!</a:t>
            </a:r>
          </a:p>
        </p:txBody>
      </p:sp>
      <p:sp>
        <p:nvSpPr>
          <p:cNvPr id="4" name="Slide Number Placeholder 3"/>
          <p:cNvSpPr>
            <a:spLocks noGrp="1"/>
          </p:cNvSpPr>
          <p:nvPr>
            <p:ph type="sldNum" sz="quarter" idx="5"/>
          </p:nvPr>
        </p:nvSpPr>
        <p:spPr/>
        <p:txBody>
          <a:bodyPr/>
          <a:lstStyle/>
          <a:p>
            <a:fld id="{C1735D0F-15CB-5241-8DA7-9EC6F9751AD5}" type="slidenum">
              <a:rPr lang="en-US" smtClean="0"/>
              <a:t>2</a:t>
            </a:fld>
            <a:endParaRPr lang="en-US" dirty="0"/>
          </a:p>
        </p:txBody>
      </p:sp>
    </p:spTree>
    <p:extLst>
      <p:ext uri="{BB962C8B-B14F-4D97-AF65-F5344CB8AC3E}">
        <p14:creationId xmlns:p14="http://schemas.microsoft.com/office/powerpoint/2010/main" val="1246644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 want to touch briefly</a:t>
            </a:r>
            <a:r>
              <a:rPr lang="en-US" baseline="0" dirty="0"/>
              <a:t> on a few of the automation tools you can play with in your DevOps or </a:t>
            </a:r>
            <a:r>
              <a:rPr lang="en-US" baseline="0" dirty="0" err="1"/>
              <a:t>DevSecOps</a:t>
            </a:r>
            <a:r>
              <a:rPr lang="en-US" baseline="0" dirty="0"/>
              <a:t> journey. Chef and Puppet are both natively supported by Azure and AWS, and are both excellent products. If you are coming at things form a DevOps focus, Chef is usually recommended for this. On the other hand, if you have more of a System Administration focus, you may find Puppet to be more your liking.</a:t>
            </a:r>
            <a:endParaRPr lang="en-US" dirty="0"/>
          </a:p>
        </p:txBody>
      </p:sp>
      <p:sp>
        <p:nvSpPr>
          <p:cNvPr id="4" name="Slide Number Placeholder 3"/>
          <p:cNvSpPr>
            <a:spLocks noGrp="1"/>
          </p:cNvSpPr>
          <p:nvPr>
            <p:ph type="sldNum" sz="quarter" idx="10"/>
          </p:nvPr>
        </p:nvSpPr>
        <p:spPr/>
        <p:txBody>
          <a:bodyPr/>
          <a:lstStyle/>
          <a:p>
            <a:fld id="{C1735D0F-15CB-5241-8DA7-9EC6F9751AD5}" type="slidenum">
              <a:rPr lang="en-US" smtClean="0"/>
              <a:t>20</a:t>
            </a:fld>
            <a:endParaRPr lang="en-US" dirty="0"/>
          </a:p>
        </p:txBody>
      </p:sp>
    </p:spTree>
    <p:extLst>
      <p:ext uri="{BB962C8B-B14F-4D97-AF65-F5344CB8AC3E}">
        <p14:creationId xmlns:p14="http://schemas.microsoft.com/office/powerpoint/2010/main" val="2176998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DevOps and </a:t>
            </a:r>
            <a:r>
              <a:rPr lang="en-US" dirty="0" err="1"/>
              <a:t>DevSecOps</a:t>
            </a:r>
            <a:r>
              <a:rPr lang="en-US" dirty="0"/>
              <a:t> can help you automate routine tasks freeing you from day-to-day chores to focus on project work and training</a:t>
            </a:r>
          </a:p>
          <a:p>
            <a:r>
              <a:rPr lang="en-US" dirty="0"/>
              <a:t>You don’t have to be a developer to benefit…simply using PowerShell and PowerShell DSC which you may already be using could reduce your workload.</a:t>
            </a:r>
          </a:p>
          <a:p>
            <a:r>
              <a:rPr lang="en-US" dirty="0"/>
              <a:t>You can go on vacation and not get called!</a:t>
            </a:r>
          </a:p>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21</a:t>
            </a:fld>
            <a:endParaRPr lang="en-US" dirty="0"/>
          </a:p>
        </p:txBody>
      </p:sp>
    </p:spTree>
    <p:extLst>
      <p:ext uri="{BB962C8B-B14F-4D97-AF65-F5344CB8AC3E}">
        <p14:creationId xmlns:p14="http://schemas.microsoft.com/office/powerpoint/2010/main" val="2833170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5000"/>
              </a:lnSpc>
            </a:pPr>
            <a:r>
              <a:rPr lang="en-US" dirty="0"/>
              <a:t>Next week you should:</a:t>
            </a:r>
          </a:p>
          <a:p>
            <a:pPr lvl="1"/>
            <a:r>
              <a:rPr lang="en-US" dirty="0"/>
              <a:t>Define at least one use case where you can start using </a:t>
            </a:r>
            <a:r>
              <a:rPr lang="en-US" dirty="0" err="1"/>
              <a:t>DevSecOps</a:t>
            </a:r>
            <a:r>
              <a:rPr lang="en-US" dirty="0"/>
              <a:t> to improve your life. You will probably find plenty more than just one.</a:t>
            </a:r>
          </a:p>
          <a:p>
            <a:pPr>
              <a:lnSpc>
                <a:spcPct val="95000"/>
              </a:lnSpc>
            </a:pPr>
            <a:r>
              <a:rPr lang="en-US" dirty="0"/>
              <a:t>In the first three months following this presentation you should:</a:t>
            </a:r>
          </a:p>
          <a:p>
            <a:pPr lvl="1"/>
            <a:r>
              <a:rPr lang="en-US" dirty="0"/>
              <a:t>Get more comfortable with PowerShell and PowerShell DSC if you are not already…take advantage of training and resources that are out there.</a:t>
            </a:r>
          </a:p>
          <a:p>
            <a:pPr lvl="1"/>
            <a:r>
              <a:rPr lang="en-US" dirty="0"/>
              <a:t>Play with JSON and get familiar with the syntax, especially if you use both Azure and AWS.</a:t>
            </a:r>
          </a:p>
          <a:p>
            <a:pPr>
              <a:lnSpc>
                <a:spcPct val="95000"/>
              </a:lnSpc>
            </a:pPr>
            <a:r>
              <a:rPr lang="en-US" dirty="0"/>
              <a:t>Within six months you should:</a:t>
            </a:r>
          </a:p>
          <a:p>
            <a:pPr lvl="1"/>
            <a:r>
              <a:rPr lang="en-US" dirty="0"/>
              <a:t>Be working on your first use case…start improving your life! Get your vacation time back!</a:t>
            </a:r>
          </a:p>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22</a:t>
            </a:fld>
            <a:endParaRPr lang="en-US" dirty="0"/>
          </a:p>
        </p:txBody>
      </p:sp>
    </p:spTree>
    <p:extLst>
      <p:ext uri="{BB962C8B-B14F-4D97-AF65-F5344CB8AC3E}">
        <p14:creationId xmlns:p14="http://schemas.microsoft.com/office/powerpoint/2010/main" val="411119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link text in</a:t>
            </a:r>
          </a:p>
        </p:txBody>
      </p:sp>
      <p:sp>
        <p:nvSpPr>
          <p:cNvPr id="4" name="Slide Number Placeholder 3"/>
          <p:cNvSpPr>
            <a:spLocks noGrp="1"/>
          </p:cNvSpPr>
          <p:nvPr>
            <p:ph type="sldNum" sz="quarter" idx="5"/>
          </p:nvPr>
        </p:nvSpPr>
        <p:spPr/>
        <p:txBody>
          <a:bodyPr/>
          <a:lstStyle/>
          <a:p>
            <a:fld id="{C1735D0F-15CB-5241-8DA7-9EC6F9751AD5}" type="slidenum">
              <a:rPr lang="en-US" smtClean="0"/>
              <a:t>26</a:t>
            </a:fld>
            <a:endParaRPr lang="en-US" dirty="0"/>
          </a:p>
        </p:txBody>
      </p:sp>
    </p:spTree>
    <p:extLst>
      <p:ext uri="{BB962C8B-B14F-4D97-AF65-F5344CB8AC3E}">
        <p14:creationId xmlns:p14="http://schemas.microsoft.com/office/powerpoint/2010/main" val="3670139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impossible to keep up with today’s pace. As companies grow, and we continue to expand our datacenters into the cloud and beyond, IT groups haven’t grown even though they</a:t>
            </a:r>
            <a:r>
              <a:rPr lang="en-US" baseline="0" dirty="0"/>
              <a:t> are supporting more systems. A lot of the legacy processes that worked well in the past just don’t work well at scale, mainly because those old processes involved a lot of manual work. All of this manual work leads to a poor work/life balance. You end up having to put in longer and longer days just to get the same amount of work done. Being under so much stress for such a long period of time leads to burnout. Companies are losing very talented engineers because of this issue.</a:t>
            </a:r>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3</a:t>
            </a:fld>
            <a:endParaRPr lang="en-US" dirty="0"/>
          </a:p>
        </p:txBody>
      </p:sp>
    </p:spTree>
    <p:extLst>
      <p:ext uri="{BB962C8B-B14F-4D97-AF65-F5344CB8AC3E}">
        <p14:creationId xmlns:p14="http://schemas.microsoft.com/office/powerpoint/2010/main" val="219085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get away from the stress and the manual processes? My new favorite word is automation. </a:t>
            </a:r>
          </a:p>
          <a:p>
            <a:r>
              <a:rPr lang="en-US" dirty="0"/>
              <a:t>Picture the perfect world where a business unit needs a server provisioned. They create a ticket and select the specs that they need, the operating system, and other</a:t>
            </a:r>
            <a:r>
              <a:rPr lang="en-US" baseline="0" dirty="0"/>
              <a:t> software needs. The moment they click on Submit, a workflow is kicked off that uses PowerShell to create the server and install the software that is needed. PowerShell DSC is used to ensure that the server meets all of the organization’s security baselines. So within one hour of clicking on the button, the business user has a secure server built to their needs, that is up to date and secure. And you didn’t have to lift a finger.  </a:t>
            </a:r>
            <a:r>
              <a:rPr lang="en-US" baseline="0"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4</a:t>
            </a:fld>
            <a:endParaRPr lang="en-US" dirty="0"/>
          </a:p>
        </p:txBody>
      </p:sp>
    </p:spTree>
    <p:extLst>
      <p:ext uri="{BB962C8B-B14F-4D97-AF65-F5344CB8AC3E}">
        <p14:creationId xmlns:p14="http://schemas.microsoft.com/office/powerpoint/2010/main" val="3799793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make sure that we</a:t>
            </a:r>
            <a:r>
              <a:rPr lang="en-US" baseline="0" dirty="0"/>
              <a:t> are all on the same page before I continue. Who here is familiar with what DevOps is? Ok, what about </a:t>
            </a:r>
            <a:r>
              <a:rPr lang="en-US" baseline="0" dirty="0" err="1"/>
              <a:t>DevSecOps</a:t>
            </a:r>
            <a:r>
              <a:rPr lang="en-US" baseline="0" dirty="0"/>
              <a:t>?</a:t>
            </a:r>
          </a:p>
          <a:p>
            <a:endParaRPr lang="en-US" baseline="0" dirty="0"/>
          </a:p>
          <a:p>
            <a:r>
              <a:rPr lang="en-US" baseline="0" dirty="0"/>
              <a:t>For those of you who didn’t raise your hands, lets do a quick tutorial.</a:t>
            </a:r>
          </a:p>
          <a:p>
            <a:r>
              <a:rPr lang="en-US" baseline="0" dirty="0"/>
              <a:t>DevOps came about because Development and Operations often had different priorities and weren’t supporting one another. When deadlines weren’t meant finger-pointing started almost immediately. The focus began to shift towards smaller teams and better communication. And then slowly the shift went from large releases that were bound to have errors to smaller and much more frequent deployments of code. This was the birth of DevOps…focus on communication, process improvements and a shift towards these smaller more frequent deployments.</a:t>
            </a:r>
          </a:p>
          <a:p>
            <a:endParaRPr lang="en-US" baseline="0" dirty="0"/>
          </a:p>
          <a:p>
            <a:r>
              <a:rPr lang="en-US" baseline="0" dirty="0" err="1"/>
              <a:t>DevSecOps</a:t>
            </a:r>
            <a:r>
              <a:rPr lang="en-US" baseline="0" dirty="0"/>
              <a:t> took things one step further. Security was quite often the last thing that people thought about when they were developing code and pushing out products, so Security got the reputation of slowing projects down, or getting in the way of deployment. By moving security “to the left” in the equation, meaning that security was thought about earlier in the process, organizations were able to release products that were more secure and meet their deadlines. Pretty much a win-win for everyone, right?</a:t>
            </a:r>
          </a:p>
          <a:p>
            <a:endParaRPr lang="en-US" baseline="0" dirty="0"/>
          </a:p>
          <a:p>
            <a:r>
              <a:rPr lang="en-US" baseline="0" dirty="0"/>
              <a:t>At this point, you might be wondering what this has to do with you. I’d like you to keep this in mind as the beginning of the idea. Maybe we are building servers with a scripting technology. That’s a great win for a System Administrator who now gets time back in their day. Now let’s automate secure baselines so that our systems can pass any audit you throw at them…HIPAA, PCI-DSS, whatever. That’s a huge win for the Security Administrator too. Your scripts can be kept in a repository like </a:t>
            </a:r>
            <a:r>
              <a:rPr lang="en-US" baseline="0" dirty="0" err="1"/>
              <a:t>Github</a:t>
            </a:r>
            <a:r>
              <a:rPr lang="en-US" baseline="0" dirty="0"/>
              <a:t> so that changes to the script are tracked (think version control). I hope that helps to give you an idea of what we will be discussing here today.</a:t>
            </a:r>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5</a:t>
            </a:fld>
            <a:endParaRPr lang="en-US" dirty="0"/>
          </a:p>
        </p:txBody>
      </p:sp>
    </p:spTree>
    <p:extLst>
      <p:ext uri="{BB962C8B-B14F-4D97-AF65-F5344CB8AC3E}">
        <p14:creationId xmlns:p14="http://schemas.microsoft.com/office/powerpoint/2010/main" val="1183904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of hands…how many are developers? How many are Sys Admins? Sec Admins?</a:t>
            </a:r>
          </a:p>
        </p:txBody>
      </p:sp>
      <p:sp>
        <p:nvSpPr>
          <p:cNvPr id="4" name="Slide Number Placeholder 3"/>
          <p:cNvSpPr>
            <a:spLocks noGrp="1"/>
          </p:cNvSpPr>
          <p:nvPr>
            <p:ph type="sldNum" sz="quarter" idx="5"/>
          </p:nvPr>
        </p:nvSpPr>
        <p:spPr/>
        <p:txBody>
          <a:bodyPr/>
          <a:lstStyle/>
          <a:p>
            <a:fld id="{C1735D0F-15CB-5241-8DA7-9EC6F9751AD5}" type="slidenum">
              <a:rPr lang="en-US" smtClean="0"/>
              <a:t>6</a:t>
            </a:fld>
            <a:endParaRPr lang="en-US" dirty="0"/>
          </a:p>
        </p:txBody>
      </p:sp>
    </p:spTree>
    <p:extLst>
      <p:ext uri="{BB962C8B-B14F-4D97-AF65-F5344CB8AC3E}">
        <p14:creationId xmlns:p14="http://schemas.microsoft.com/office/powerpoint/2010/main" val="1993034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automation tools in your arsenal is PowerShell. For the automation</a:t>
            </a:r>
            <a:r>
              <a:rPr lang="en-US" baseline="0" dirty="0"/>
              <a:t> example I gave earlier, this is really the tool that starts the process off. </a:t>
            </a:r>
            <a:r>
              <a:rPr lang="en-US" baseline="0" dirty="0" err="1"/>
              <a:t>Whats</a:t>
            </a:r>
            <a:r>
              <a:rPr lang="en-US" baseline="0" dirty="0"/>
              <a:t> great is that this can work for </a:t>
            </a:r>
            <a:r>
              <a:rPr lang="en-US" baseline="0" dirty="0" err="1"/>
              <a:t>on-premise</a:t>
            </a:r>
            <a:r>
              <a:rPr lang="en-US" baseline="0" dirty="0"/>
              <a:t> deployments or cloud deployments. For on premise deployments using Hyper-V you can use it natively. For VMware environments, you have their flavor of PowerShell, called </a:t>
            </a:r>
            <a:r>
              <a:rPr lang="en-US" baseline="0" dirty="0" err="1"/>
              <a:t>PowerCLI</a:t>
            </a:r>
            <a:r>
              <a:rPr lang="en-US" baseline="0" dirty="0"/>
              <a:t> that can do a lot of the provisioning work for you. Azure (via Azure PowerShell) and AWS (via AWS Tools for PowerShell) both support PowerShell scripts.</a:t>
            </a:r>
          </a:p>
          <a:p>
            <a:endParaRPr lang="en-US" baseline="0" dirty="0"/>
          </a:p>
          <a:p>
            <a:r>
              <a:rPr lang="en-US" baseline="0" dirty="0"/>
              <a:t>If you have other devices that you want to use PowerShell on, or you want examples of PowerShell, the PowerShell Gallery is a great place to start. People have taken the APIs provided by vendors and have wrapped them in PowerShell modules. In the example on the slide, you can see the PowerShell modules available to work with </a:t>
            </a:r>
            <a:r>
              <a:rPr lang="en-US" baseline="0" dirty="0" err="1"/>
              <a:t>CheckPoint</a:t>
            </a:r>
            <a:r>
              <a:rPr lang="en-US" baseline="0" dirty="0"/>
              <a:t> firewalls.</a:t>
            </a:r>
          </a:p>
          <a:p>
            <a:endParaRPr lang="en-US" baseline="0" dirty="0"/>
          </a:p>
          <a:p>
            <a:r>
              <a:rPr lang="en-US" baseline="0" dirty="0"/>
              <a:t>STORYTIME:</a:t>
            </a:r>
          </a:p>
          <a:p>
            <a:r>
              <a:rPr lang="en-US" dirty="0"/>
              <a:t>This is a simple story of automation…one of our easiest wins. I was the administrator for a product that used Apache Tomcat and MySQL on a Windows server. There was a primary server, and a secondary server that needed to be kept in sync with one another. The backup and restore process was very manual and I performed it once a week. One of the biggest problems was that if I was busy or out, then the backup/restore didn’t happen. So using a combination of PowerShell to call the batch scripts and overwrite entries in the database on the restore, and the Task Scheduler in Windows, I was able to take a manual once a week process, and automate it to run every night. Not only does this save me an hour each week, it ensures that the primary server and the secondary are never more than a day out of sync, which for this application is acceptable.</a:t>
            </a:r>
          </a:p>
        </p:txBody>
      </p:sp>
      <p:sp>
        <p:nvSpPr>
          <p:cNvPr id="4" name="Slide Number Placeholder 3"/>
          <p:cNvSpPr>
            <a:spLocks noGrp="1"/>
          </p:cNvSpPr>
          <p:nvPr>
            <p:ph type="sldNum" sz="quarter" idx="10"/>
          </p:nvPr>
        </p:nvSpPr>
        <p:spPr/>
        <p:txBody>
          <a:bodyPr/>
          <a:lstStyle/>
          <a:p>
            <a:fld id="{C1735D0F-15CB-5241-8DA7-9EC6F9751AD5}" type="slidenum">
              <a:rPr lang="en-US" smtClean="0"/>
              <a:t>7</a:t>
            </a:fld>
            <a:endParaRPr lang="en-US" dirty="0"/>
          </a:p>
        </p:txBody>
      </p:sp>
    </p:spTree>
    <p:extLst>
      <p:ext uri="{BB962C8B-B14F-4D97-AF65-F5344CB8AC3E}">
        <p14:creationId xmlns:p14="http://schemas.microsoft.com/office/powerpoint/2010/main" val="2098987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issues you may encounter when using PowerShell for automation:</a:t>
            </a:r>
          </a:p>
          <a:p>
            <a:r>
              <a:rPr lang="en-US" dirty="0"/>
              <a:t>Remote PowerShell</a:t>
            </a:r>
          </a:p>
          <a:p>
            <a:pPr lvl="1"/>
            <a:r>
              <a:rPr lang="en-US" dirty="0"/>
              <a:t>Firewall ports: TCP 5985 and 5986: To support remote PowerShell, you need to ensure that </a:t>
            </a:r>
            <a:r>
              <a:rPr lang="en-US" dirty="0" err="1"/>
              <a:t>WinRM</a:t>
            </a:r>
            <a:r>
              <a:rPr lang="en-US" dirty="0"/>
              <a:t> is allowed through the firewall.</a:t>
            </a:r>
          </a:p>
          <a:p>
            <a:pPr lvl="1"/>
            <a:r>
              <a:rPr lang="en-US" dirty="0"/>
              <a:t>Execution Policy: The execution policy could be a </a:t>
            </a:r>
            <a:r>
              <a:rPr lang="en-US" dirty="0" err="1"/>
              <a:t>dealbreaker</a:t>
            </a:r>
            <a:r>
              <a:rPr lang="en-US" dirty="0"/>
              <a:t> if it is set too strict and you are trying to run scripts downloaded from the internet. </a:t>
            </a:r>
            <a:r>
              <a:rPr lang="en-US" dirty="0" err="1"/>
              <a:t>RemoteSigned</a:t>
            </a:r>
            <a:r>
              <a:rPr lang="en-US" dirty="0"/>
              <a:t> is typically sufficient, and requires scripts downloaded from the internet to be signed.</a:t>
            </a:r>
          </a:p>
          <a:p>
            <a:endParaRPr lang="en-US" dirty="0"/>
          </a:p>
        </p:txBody>
      </p:sp>
      <p:sp>
        <p:nvSpPr>
          <p:cNvPr id="4" name="Slide Number Placeholder 3"/>
          <p:cNvSpPr>
            <a:spLocks noGrp="1"/>
          </p:cNvSpPr>
          <p:nvPr>
            <p:ph type="sldNum" sz="quarter" idx="10"/>
          </p:nvPr>
        </p:nvSpPr>
        <p:spPr/>
        <p:txBody>
          <a:bodyPr/>
          <a:lstStyle/>
          <a:p>
            <a:fld id="{C1735D0F-15CB-5241-8DA7-9EC6F9751AD5}" type="slidenum">
              <a:rPr lang="en-US" smtClean="0"/>
              <a:t>8</a:t>
            </a:fld>
            <a:endParaRPr lang="en-US" dirty="0"/>
          </a:p>
        </p:txBody>
      </p:sp>
    </p:spTree>
    <p:extLst>
      <p:ext uri="{BB962C8B-B14F-4D97-AF65-F5344CB8AC3E}">
        <p14:creationId xmlns:p14="http://schemas.microsoft.com/office/powerpoint/2010/main" val="1446992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have created your resources,</a:t>
            </a:r>
            <a:r>
              <a:rPr lang="en-US" baseline="0" dirty="0"/>
              <a:t> you may want to enforce baselines like registry settings, having certain software installed, etc. This is where PowerShell Desired State Configuration (DSC) comes in…it can be used to install roles and features, set registry keys, ensure software is installed and present (things like AV, auditing tools or DLP tools come to mind). What I like most about PowerShell DSC is that it uses such a simple language which can make it very user friendly. In the example on the slide I check to ensure that both BitLocker and Remote Server Administration Tools are installed. All I have to say is ensure that these are present. If they aren’t, DSC will install them.</a:t>
            </a:r>
          </a:p>
          <a:p>
            <a:endParaRPr lang="en-US" baseline="0" dirty="0"/>
          </a:p>
          <a:p>
            <a:r>
              <a:rPr lang="en-US" baseline="0" dirty="0"/>
              <a:t>STORYTIME:</a:t>
            </a:r>
          </a:p>
          <a:p>
            <a:r>
              <a:rPr lang="en-US" baseline="0" dirty="0"/>
              <a:t>As an information security professional, I like to ensure that the systems in my environment are configured using a secure baseline.  We needed a solution that would work on-prem and in Azure…it had to not only find discrepancies from our secure baseline, but also fix them when they were found. So, a few of our System Admins put their heads together and converted the CIS guidelines to a PowerShell DSC script. By taking advantage of the PowerShell DSC script, we know that every server…regardless of who provisioned it is configured according to that same secure baseline.</a:t>
            </a:r>
            <a:endParaRPr lang="en-US" dirty="0"/>
          </a:p>
        </p:txBody>
      </p:sp>
      <p:sp>
        <p:nvSpPr>
          <p:cNvPr id="4" name="Slide Number Placeholder 3"/>
          <p:cNvSpPr>
            <a:spLocks noGrp="1"/>
          </p:cNvSpPr>
          <p:nvPr>
            <p:ph type="sldNum" sz="quarter" idx="10"/>
          </p:nvPr>
        </p:nvSpPr>
        <p:spPr/>
        <p:txBody>
          <a:bodyPr/>
          <a:lstStyle/>
          <a:p>
            <a:fld id="{C1735D0F-15CB-5241-8DA7-9EC6F9751AD5}" type="slidenum">
              <a:rPr lang="en-US" smtClean="0"/>
              <a:t>9</a:t>
            </a:fld>
            <a:endParaRPr lang="en-US" dirty="0"/>
          </a:p>
        </p:txBody>
      </p:sp>
    </p:spTree>
    <p:extLst>
      <p:ext uri="{BB962C8B-B14F-4D97-AF65-F5344CB8AC3E}">
        <p14:creationId xmlns:p14="http://schemas.microsoft.com/office/powerpoint/2010/main" val="34300648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627521" y="92946"/>
            <a:ext cx="10780707" cy="1126372"/>
          </a:xfrm>
        </p:spPr>
        <p:txBody>
          <a:bodyPr/>
          <a:lstStyle>
            <a:lvl1pPr>
              <a:lnSpc>
                <a:spcPct val="90000"/>
              </a:lnSpc>
              <a:defRPr b="1" i="0">
                <a:solidFill>
                  <a:schemeClr val="tx2"/>
                </a:solidFill>
              </a:defRPr>
            </a:lvl1pPr>
          </a:lstStyle>
          <a:p>
            <a:r>
              <a:rPr lang="en-US"/>
              <a:t>Click to edit Master title style</a:t>
            </a:r>
            <a:endParaRPr lang="en-US" dirty="0"/>
          </a:p>
        </p:txBody>
      </p:sp>
      <p:sp>
        <p:nvSpPr>
          <p:cNvPr id="6" name="Slide Number Placeholder 5"/>
          <p:cNvSpPr>
            <a:spLocks noGrp="1"/>
          </p:cNvSpPr>
          <p:nvPr>
            <p:ph type="sldNum" sz="quarter" idx="12"/>
          </p:nvPr>
        </p:nvSpPr>
        <p:spPr>
          <a:xfrm>
            <a:off x="5362209" y="6359176"/>
            <a:ext cx="1401804" cy="365125"/>
          </a:xfrm>
          <a:prstGeom prst="rect">
            <a:avLst/>
          </a:prstGeom>
        </p:spPr>
        <p:txBody>
          <a:bodyPr/>
          <a:lstStyle/>
          <a:p>
            <a:fld id="{F56C8676-1494-424A-9EE1-69F4EB666BA8}" type="slidenum">
              <a:rPr lang="en-US" smtClean="0"/>
              <a:t>‹#›</a:t>
            </a:fld>
            <a:endParaRPr lang="en-US" dirty="0"/>
          </a:p>
        </p:txBody>
      </p:sp>
      <p:sp>
        <p:nvSpPr>
          <p:cNvPr id="8" name="Content Placeholder 2"/>
          <p:cNvSpPr>
            <a:spLocks noGrp="1"/>
          </p:cNvSpPr>
          <p:nvPr>
            <p:ph idx="4294967295"/>
          </p:nvPr>
        </p:nvSpPr>
        <p:spPr>
          <a:xfrm>
            <a:off x="628953" y="1368489"/>
            <a:ext cx="11102737" cy="4616067"/>
          </a:xfrm>
        </p:spPr>
        <p:txBody>
          <a:bodyPr/>
          <a:lstStyle>
            <a:lvl1pPr>
              <a:lnSpc>
                <a:spcPct val="95000"/>
              </a:lnSpc>
              <a:defRPr/>
            </a:lvl1pPr>
          </a:lstStyle>
          <a:p>
            <a:pPr lvl="0"/>
            <a:r>
              <a:rPr lang="en-US"/>
              <a:t>Edit Master text styles</a:t>
            </a:r>
          </a:p>
        </p:txBody>
      </p:sp>
      <p:pic>
        <p:nvPicPr>
          <p:cNvPr id="7" name="Picture 6">
            <a:extLst>
              <a:ext uri="{FF2B5EF4-FFF2-40B4-BE49-F238E27FC236}">
                <a16:creationId xmlns:a16="http://schemas.microsoft.com/office/drawing/2014/main" id="{A01C057F-F7BD-424F-856C-E713849834AF}"/>
              </a:ext>
            </a:extLst>
          </p:cNvPr>
          <p:cNvPicPr>
            <a:picLocks noChangeAspect="1"/>
          </p:cNvPicPr>
          <p:nvPr userDrawn="1"/>
        </p:nvPicPr>
        <p:blipFill>
          <a:blip r:embed="rId2"/>
          <a:stretch>
            <a:fillRect/>
          </a:stretch>
        </p:blipFill>
        <p:spPr>
          <a:xfrm>
            <a:off x="178288" y="6057073"/>
            <a:ext cx="1522343" cy="707981"/>
          </a:xfrm>
          <a:prstGeom prst="rect">
            <a:avLst/>
          </a:prstGeom>
        </p:spPr>
      </p:pic>
    </p:spTree>
    <p:extLst>
      <p:ext uri="{BB962C8B-B14F-4D97-AF65-F5344CB8AC3E}">
        <p14:creationId xmlns:p14="http://schemas.microsoft.com/office/powerpoint/2010/main" val="1885536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one speak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4380CE4-935E-0847-A6AC-4ADA58D0B365}"/>
              </a:ext>
            </a:extLst>
          </p:cNvPr>
          <p:cNvSpPr txBox="1"/>
          <p:nvPr userDrawn="1"/>
        </p:nvSpPr>
        <p:spPr>
          <a:xfrm>
            <a:off x="11460681" y="6518892"/>
            <a:ext cx="609995" cy="205121"/>
          </a:xfrm>
          <a:prstGeom prst="rect">
            <a:avLst/>
          </a:prstGeom>
          <a:noFill/>
        </p:spPr>
        <p:txBody>
          <a:bodyPr wrap="square" lIns="0" tIns="0" rIns="0" bIns="0" rtlCol="0" anchor="ctr" anchorCtr="0">
            <a:spAutoFit/>
          </a:bodyPr>
          <a:lstStyle/>
          <a:p>
            <a:pPr algn="ctr"/>
            <a:r>
              <a:rPr lang="en-US" sz="1333" b="0" i="1" spc="0" dirty="0">
                <a:solidFill>
                  <a:schemeClr val="accent3"/>
                </a:solidFill>
                <a:latin typeface="Arial"/>
                <a:cs typeface="Arial"/>
              </a:rPr>
              <a:t>#RSAC</a:t>
            </a:r>
          </a:p>
        </p:txBody>
      </p:sp>
      <p:sp>
        <p:nvSpPr>
          <p:cNvPr id="11" name="TextBox 10">
            <a:extLst>
              <a:ext uri="{FF2B5EF4-FFF2-40B4-BE49-F238E27FC236}">
                <a16:creationId xmlns:a16="http://schemas.microsoft.com/office/drawing/2014/main" id="{457DAAF9-CE9E-8941-9948-22CE028B238F}"/>
              </a:ext>
            </a:extLst>
          </p:cNvPr>
          <p:cNvSpPr txBox="1"/>
          <p:nvPr userDrawn="1"/>
        </p:nvSpPr>
        <p:spPr>
          <a:xfrm>
            <a:off x="715909" y="2686974"/>
            <a:ext cx="1098407" cy="205121"/>
          </a:xfrm>
          <a:prstGeom prst="rect">
            <a:avLst/>
          </a:prstGeom>
          <a:noFill/>
        </p:spPr>
        <p:txBody>
          <a:bodyPr wrap="square" lIns="0" tIns="0" rIns="0" bIns="0" rtlCol="0">
            <a:spAutoFit/>
          </a:bodyPr>
          <a:lstStyle/>
          <a:p>
            <a:r>
              <a:rPr lang="en-US" sz="1333" dirty="0">
                <a:solidFill>
                  <a:schemeClr val="accent1"/>
                </a:solidFill>
                <a:latin typeface="Calibri"/>
                <a:cs typeface="Calibri"/>
              </a:rPr>
              <a:t>SESSION ID:</a:t>
            </a:r>
          </a:p>
        </p:txBody>
      </p:sp>
      <p:pic>
        <p:nvPicPr>
          <p:cNvPr id="16" name="Picture 15">
            <a:extLst>
              <a:ext uri="{FF2B5EF4-FFF2-40B4-BE49-F238E27FC236}">
                <a16:creationId xmlns:a16="http://schemas.microsoft.com/office/drawing/2014/main" id="{5B15E0EC-2CE2-F34E-AFC6-DDBA0495CB91}"/>
              </a:ext>
            </a:extLst>
          </p:cNvPr>
          <p:cNvPicPr>
            <a:picLocks noChangeAspect="1"/>
          </p:cNvPicPr>
          <p:nvPr/>
        </p:nvPicPr>
        <p:blipFill>
          <a:blip r:embed="rId3"/>
          <a:stretch>
            <a:fillRect/>
          </a:stretch>
        </p:blipFill>
        <p:spPr>
          <a:xfrm>
            <a:off x="694540" y="618589"/>
            <a:ext cx="5012267" cy="812800"/>
          </a:xfrm>
          <a:prstGeom prst="rect">
            <a:avLst/>
          </a:prstGeom>
        </p:spPr>
      </p:pic>
      <p:sp>
        <p:nvSpPr>
          <p:cNvPr id="8" name="Text Placeholder 7"/>
          <p:cNvSpPr>
            <a:spLocks noGrp="1"/>
          </p:cNvSpPr>
          <p:nvPr>
            <p:ph type="body" sz="quarter" idx="11" hasCustomPrompt="1"/>
          </p:nvPr>
        </p:nvSpPr>
        <p:spPr>
          <a:xfrm>
            <a:off x="745340" y="4672101"/>
            <a:ext cx="4361753" cy="513761"/>
          </a:xfrm>
          <a:prstGeom prst="rect">
            <a:avLst/>
          </a:prstGeom>
        </p:spPr>
        <p:txBody>
          <a:bodyPr lIns="0" tIns="0" rIns="0" bIns="0" anchor="b" anchorCtr="0">
            <a:noAutofit/>
          </a:bodyPr>
          <a:lstStyle>
            <a:lvl1pPr marL="0" indent="0" algn="l" defTabSz="609585" rtl="0" eaLnBrk="1" latinLnBrk="0" hangingPunct="1">
              <a:lnSpc>
                <a:spcPct val="95000"/>
              </a:lnSpc>
              <a:spcAft>
                <a:spcPts val="0"/>
              </a:spcAft>
              <a:buFontTx/>
              <a:buNone/>
              <a:defRPr lang="en-US" sz="2000" b="1" kern="1200" dirty="0" smtClean="0">
                <a:solidFill>
                  <a:schemeClr val="accent2"/>
                </a:solidFill>
                <a:latin typeface="Calibri"/>
                <a:ea typeface="+mn-ea"/>
                <a:cs typeface="Calibri"/>
              </a:defRPr>
            </a:lvl1pPr>
            <a:lvl2pPr marL="0" indent="0" algn="l" defTabSz="609585" rtl="0" eaLnBrk="1" latinLnBrk="0" hangingPunct="1">
              <a:lnSpc>
                <a:spcPct val="100000"/>
              </a:lnSpc>
              <a:spcAft>
                <a:spcPts val="0"/>
              </a:spcAft>
              <a:buFontTx/>
              <a:buNone/>
              <a:defRPr lang="en-US" sz="2400" kern="1200" dirty="0" smtClean="0">
                <a:solidFill>
                  <a:schemeClr val="tx1"/>
                </a:solidFill>
                <a:latin typeface="Arial"/>
                <a:ea typeface="+mn-ea"/>
                <a:cs typeface="Arial"/>
              </a:defRPr>
            </a:lvl2pPr>
            <a:lvl3pPr marL="0" indent="0" algn="l" defTabSz="609585" rtl="0" eaLnBrk="1" latinLnBrk="0" hangingPunct="1">
              <a:lnSpc>
                <a:spcPct val="100000"/>
              </a:lnSpc>
              <a:spcAft>
                <a:spcPts val="0"/>
              </a:spcAft>
              <a:buFontTx/>
              <a:buNone/>
              <a:defRPr lang="en-US" sz="2400" kern="1200" dirty="0" smtClean="0">
                <a:solidFill>
                  <a:schemeClr val="tx1"/>
                </a:solidFill>
                <a:latin typeface="Arial"/>
                <a:ea typeface="+mn-ea"/>
                <a:cs typeface="Arial"/>
              </a:defRPr>
            </a:lvl3pPr>
            <a:lvl4pPr marL="0" indent="0" algn="l" defTabSz="609585" rtl="0" eaLnBrk="1" latinLnBrk="0" hangingPunct="1">
              <a:lnSpc>
                <a:spcPct val="100000"/>
              </a:lnSpc>
              <a:spcAft>
                <a:spcPts val="0"/>
              </a:spcAft>
              <a:buFontTx/>
              <a:buNone/>
              <a:defRPr lang="en-US" sz="2400" kern="1200" dirty="0" smtClean="0">
                <a:solidFill>
                  <a:schemeClr val="tx1"/>
                </a:solidFill>
                <a:latin typeface="Arial"/>
                <a:ea typeface="+mn-ea"/>
                <a:cs typeface="Arial"/>
              </a:defRPr>
            </a:lvl4pPr>
            <a:lvl5pPr marL="0" indent="0" algn="l" defTabSz="609585" rtl="0" eaLnBrk="1" latinLnBrk="0" hangingPunct="1">
              <a:lnSpc>
                <a:spcPct val="100000"/>
              </a:lnSpc>
              <a:spcAft>
                <a:spcPts val="0"/>
              </a:spcAft>
              <a:buFontTx/>
              <a:buNone/>
              <a:defRPr lang="en-US" sz="2400" kern="1200" dirty="0">
                <a:solidFill>
                  <a:schemeClr val="tx1"/>
                </a:solidFill>
                <a:latin typeface="Arial"/>
                <a:ea typeface="+mn-ea"/>
                <a:cs typeface="Arial"/>
              </a:defRPr>
            </a:lvl5pPr>
          </a:lstStyle>
          <a:p>
            <a:pPr lvl="0"/>
            <a:r>
              <a:rPr lang="en-US" dirty="0"/>
              <a:t>Speaker Name</a:t>
            </a:r>
          </a:p>
        </p:txBody>
      </p:sp>
      <p:sp>
        <p:nvSpPr>
          <p:cNvPr id="12" name="Title 1"/>
          <p:cNvSpPr>
            <a:spLocks noGrp="1"/>
          </p:cNvSpPr>
          <p:nvPr>
            <p:ph type="ctrTitle" hasCustomPrompt="1"/>
          </p:nvPr>
        </p:nvSpPr>
        <p:spPr>
          <a:xfrm>
            <a:off x="724373" y="2923593"/>
            <a:ext cx="10736308" cy="1673809"/>
          </a:xfrm>
        </p:spPr>
        <p:txBody>
          <a:bodyPr>
            <a:normAutofit/>
          </a:bodyPr>
          <a:lstStyle>
            <a:lvl1pPr algn="l">
              <a:lnSpc>
                <a:spcPct val="85000"/>
              </a:lnSpc>
              <a:defRPr sz="4000" b="1" i="0" cap="none" baseline="0">
                <a:solidFill>
                  <a:schemeClr val="bg1"/>
                </a:solidFill>
                <a:latin typeface="Calibri"/>
                <a:cs typeface="Calibri"/>
              </a:defRPr>
            </a:lvl1pPr>
          </a:lstStyle>
          <a:p>
            <a:r>
              <a:rPr lang="en-US" dirty="0"/>
              <a:t>Session Title: Calibri Bold 30pt Initial Caps, Up To Three Lines In Length</a:t>
            </a:r>
          </a:p>
        </p:txBody>
      </p:sp>
      <p:sp>
        <p:nvSpPr>
          <p:cNvPr id="14" name="Text Placeholder 4"/>
          <p:cNvSpPr>
            <a:spLocks noGrp="1"/>
          </p:cNvSpPr>
          <p:nvPr>
            <p:ph type="body" sz="quarter" idx="10" hasCustomPrompt="1"/>
          </p:nvPr>
        </p:nvSpPr>
        <p:spPr>
          <a:xfrm>
            <a:off x="1563133" y="2686456"/>
            <a:ext cx="1360687" cy="246739"/>
          </a:xfrm>
          <a:prstGeom prst="rect">
            <a:avLst/>
          </a:prstGeom>
        </p:spPr>
        <p:txBody>
          <a:bodyPr lIns="0" tIns="0" rIns="0" bIns="0">
            <a:noAutofit/>
          </a:bodyPr>
          <a:lstStyle>
            <a:lvl1pPr marL="0" indent="0">
              <a:lnSpc>
                <a:spcPct val="100000"/>
              </a:lnSpc>
              <a:spcAft>
                <a:spcPts val="0"/>
              </a:spcAft>
              <a:buFontTx/>
              <a:buNone/>
              <a:defRPr lang="en-US" sz="1333" kern="1200" dirty="0" smtClean="0">
                <a:solidFill>
                  <a:schemeClr val="accent1"/>
                </a:solidFill>
                <a:latin typeface="Calibri"/>
                <a:ea typeface="+mn-ea"/>
                <a:cs typeface="Calibri"/>
              </a:defRPr>
            </a:lvl1pPr>
          </a:lstStyle>
          <a:p>
            <a:pPr lvl="0"/>
            <a:r>
              <a:rPr lang="en-US" dirty="0"/>
              <a:t>XXXX-XXXX</a:t>
            </a:r>
          </a:p>
        </p:txBody>
      </p:sp>
      <p:sp>
        <p:nvSpPr>
          <p:cNvPr id="3" name="Text Placeholder 2"/>
          <p:cNvSpPr>
            <a:spLocks noGrp="1"/>
          </p:cNvSpPr>
          <p:nvPr>
            <p:ph type="body" sz="quarter" idx="13" hasCustomPrompt="1"/>
          </p:nvPr>
        </p:nvSpPr>
        <p:spPr>
          <a:xfrm>
            <a:off x="745343" y="5275315"/>
            <a:ext cx="4361751" cy="1246613"/>
          </a:xfrm>
        </p:spPr>
        <p:txBody>
          <a:bodyPr lIns="0" tIns="0" rIns="0" bIns="0">
            <a:normAutofit/>
          </a:bodyPr>
          <a:lstStyle>
            <a:lvl1pPr marL="0" indent="0" algn="l">
              <a:lnSpc>
                <a:spcPct val="95000"/>
              </a:lnSpc>
              <a:spcBef>
                <a:spcPts val="0"/>
              </a:spcBef>
              <a:spcAft>
                <a:spcPts val="0"/>
              </a:spcAft>
              <a:buFontTx/>
              <a:buNone/>
              <a:defRPr sz="1867" b="0" i="0" baseline="0">
                <a:solidFill>
                  <a:schemeClr val="bg1"/>
                </a:solidFill>
              </a:defRPr>
            </a:lvl1pPr>
            <a:lvl2pPr indent="0" algn="ctr">
              <a:lnSpc>
                <a:spcPct val="100000"/>
              </a:lnSpc>
              <a:spcBef>
                <a:spcPts val="0"/>
              </a:spcBef>
              <a:spcAft>
                <a:spcPts val="0"/>
              </a:spcAft>
              <a:buFontTx/>
              <a:buNone/>
              <a:defRPr sz="1867" b="0" i="0" baseline="0">
                <a:solidFill>
                  <a:schemeClr val="tx1"/>
                </a:solidFill>
              </a:defRPr>
            </a:lvl2pPr>
            <a:lvl3pPr indent="0" algn="ctr">
              <a:lnSpc>
                <a:spcPct val="100000"/>
              </a:lnSpc>
              <a:spcBef>
                <a:spcPts val="0"/>
              </a:spcBef>
              <a:spcAft>
                <a:spcPts val="0"/>
              </a:spcAft>
              <a:buFontTx/>
              <a:buNone/>
              <a:defRPr sz="1867" b="0" i="0" baseline="0">
                <a:solidFill>
                  <a:schemeClr val="tx1"/>
                </a:solidFill>
              </a:defRPr>
            </a:lvl3pPr>
            <a:lvl4pPr indent="0" algn="ctr">
              <a:lnSpc>
                <a:spcPct val="100000"/>
              </a:lnSpc>
              <a:spcBef>
                <a:spcPts val="0"/>
              </a:spcBef>
              <a:spcAft>
                <a:spcPts val="0"/>
              </a:spcAft>
              <a:buFontTx/>
              <a:buNone/>
              <a:defRPr sz="1867" b="0" i="0" baseline="0">
                <a:solidFill>
                  <a:schemeClr val="tx1"/>
                </a:solidFill>
              </a:defRPr>
            </a:lvl4pPr>
            <a:lvl5pPr indent="0" algn="ctr">
              <a:lnSpc>
                <a:spcPct val="100000"/>
              </a:lnSpc>
              <a:spcBef>
                <a:spcPts val="0"/>
              </a:spcBef>
              <a:spcAft>
                <a:spcPts val="0"/>
              </a:spcAft>
              <a:buFontTx/>
              <a:buNone/>
              <a:defRPr sz="1867" b="0" i="0" baseline="0">
                <a:solidFill>
                  <a:schemeClr val="tx1"/>
                </a:solidFill>
              </a:defRPr>
            </a:lvl5pPr>
          </a:lstStyle>
          <a:p>
            <a:pPr lvl="0"/>
            <a:r>
              <a:rPr lang="en-US" dirty="0"/>
              <a:t>Speaker Title</a:t>
            </a:r>
            <a:br>
              <a:rPr lang="en-US" dirty="0"/>
            </a:br>
            <a:r>
              <a:rPr lang="en-US" dirty="0"/>
              <a:t>Company/Organization</a:t>
            </a:r>
            <a:br>
              <a:rPr lang="en-US" dirty="0"/>
            </a:br>
            <a:r>
              <a:rPr lang="en-US" dirty="0"/>
              <a:t>@Twitter handle</a:t>
            </a:r>
          </a:p>
        </p:txBody>
      </p:sp>
    </p:spTree>
    <p:extLst>
      <p:ext uri="{BB962C8B-B14F-4D97-AF65-F5344CB8AC3E}">
        <p14:creationId xmlns:p14="http://schemas.microsoft.com/office/powerpoint/2010/main" val="1303828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 Column 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8950" y="105174"/>
            <a:ext cx="10692193" cy="1131101"/>
          </a:xfrm>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a:xfrm>
            <a:off x="5362209" y="6359176"/>
            <a:ext cx="1401804" cy="365125"/>
          </a:xfrm>
          <a:prstGeom prst="rect">
            <a:avLst/>
          </a:prstGeom>
        </p:spPr>
        <p:txBody>
          <a:bodyPr/>
          <a:lstStyle/>
          <a:p>
            <a:fld id="{F56C8676-1494-424A-9EE1-69F4EB666BA8}" type="slidenum">
              <a:rPr lang="en-US" smtClean="0"/>
              <a:t>‹#›</a:t>
            </a:fld>
            <a:endParaRPr lang="en-US" dirty="0"/>
          </a:p>
        </p:txBody>
      </p:sp>
      <p:sp>
        <p:nvSpPr>
          <p:cNvPr id="7" name="Text Placeholder 2"/>
          <p:cNvSpPr>
            <a:spLocks noGrp="1"/>
          </p:cNvSpPr>
          <p:nvPr>
            <p:ph type="body" idx="1"/>
          </p:nvPr>
        </p:nvSpPr>
        <p:spPr>
          <a:xfrm>
            <a:off x="631743" y="1357201"/>
            <a:ext cx="5386917" cy="639763"/>
          </a:xfrm>
          <a:prstGeom prst="rect">
            <a:avLst/>
          </a:prstGeom>
        </p:spPr>
        <p:txBody>
          <a:bodyPr lIns="0" tIns="0" rIns="0" bIns="0" anchor="ctr" anchorCtr="0">
            <a:normAutofit/>
          </a:bodyPr>
          <a:lstStyle>
            <a:lvl1pPr marL="0" indent="0">
              <a:lnSpc>
                <a:spcPct val="90000"/>
              </a:lnSpc>
              <a:buNone/>
              <a:defRPr sz="2933"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8" name="Content Placeholder 3"/>
          <p:cNvSpPr>
            <a:spLocks noGrp="1"/>
          </p:cNvSpPr>
          <p:nvPr>
            <p:ph sz="half" idx="2"/>
          </p:nvPr>
        </p:nvSpPr>
        <p:spPr>
          <a:xfrm>
            <a:off x="631743" y="2094065"/>
            <a:ext cx="5386917" cy="3961324"/>
          </a:xfrm>
          <a:prstGeom prst="rect">
            <a:avLst/>
          </a:prstGeom>
        </p:spPr>
        <p:txBody>
          <a:bodyPr lIns="0" tIns="0" rIns="0" bIns="0"/>
          <a:lstStyle>
            <a:lvl1pPr indent="-304792">
              <a:lnSpc>
                <a:spcPct val="95000"/>
              </a:lnSpc>
              <a:spcAft>
                <a:spcPts val="0"/>
              </a:spcAft>
              <a:defRPr sz="2667"/>
            </a:lvl1pPr>
            <a:lvl2pPr marL="609585" indent="-280409">
              <a:lnSpc>
                <a:spcPct val="95000"/>
              </a:lnSpc>
              <a:spcAft>
                <a:spcPts val="0"/>
              </a:spcAft>
              <a:defRPr sz="2533"/>
            </a:lvl2pPr>
            <a:lvl3pPr marL="914377" indent="-268217">
              <a:lnSpc>
                <a:spcPct val="95000"/>
              </a:lnSpc>
              <a:spcAft>
                <a:spcPts val="0"/>
              </a:spcAft>
              <a:defRPr sz="2400"/>
            </a:lvl3pPr>
            <a:lvl4pPr marL="1219170" indent="-256026">
              <a:lnSpc>
                <a:spcPct val="95000"/>
              </a:lnSpc>
              <a:spcAft>
                <a:spcPts val="0"/>
              </a:spcAft>
              <a:defRPr sz="2267"/>
            </a:lvl4pPr>
            <a:lvl5pPr marL="1523962" indent="-243834">
              <a:lnSpc>
                <a:spcPct val="95000"/>
              </a:lnSpc>
              <a:spcAft>
                <a:spcPts val="0"/>
              </a:spcAft>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4"/>
          <p:cNvSpPr>
            <a:spLocks noGrp="1"/>
          </p:cNvSpPr>
          <p:nvPr>
            <p:ph type="body" sz="quarter" idx="3"/>
          </p:nvPr>
        </p:nvSpPr>
        <p:spPr>
          <a:xfrm>
            <a:off x="6312269" y="1357201"/>
            <a:ext cx="5389033" cy="639763"/>
          </a:xfrm>
          <a:prstGeom prst="rect">
            <a:avLst/>
          </a:prstGeom>
        </p:spPr>
        <p:txBody>
          <a:bodyPr lIns="0" tIns="0" rIns="0" bIns="0" anchor="ctr" anchorCtr="0">
            <a:normAutofit/>
          </a:bodyPr>
          <a:lstStyle>
            <a:lvl1pPr marL="0" indent="0">
              <a:lnSpc>
                <a:spcPct val="90000"/>
              </a:lnSpc>
              <a:buNone/>
              <a:defRPr sz="2933"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10" name="Content Placeholder 5"/>
          <p:cNvSpPr>
            <a:spLocks noGrp="1"/>
          </p:cNvSpPr>
          <p:nvPr>
            <p:ph sz="quarter" idx="4"/>
          </p:nvPr>
        </p:nvSpPr>
        <p:spPr>
          <a:xfrm>
            <a:off x="6312269" y="2094064"/>
            <a:ext cx="5389033" cy="3961323"/>
          </a:xfrm>
          <a:prstGeom prst="rect">
            <a:avLst/>
          </a:prstGeom>
        </p:spPr>
        <p:txBody>
          <a:bodyPr lIns="0" tIns="0" rIns="0" bIns="0"/>
          <a:lstStyle>
            <a:lvl1pPr indent="-304792">
              <a:lnSpc>
                <a:spcPct val="100000"/>
              </a:lnSpc>
              <a:spcAft>
                <a:spcPts val="0"/>
              </a:spcAft>
              <a:defRPr sz="2533"/>
            </a:lvl1pPr>
            <a:lvl2pPr marL="609585" indent="-280409">
              <a:lnSpc>
                <a:spcPct val="100000"/>
              </a:lnSpc>
              <a:spcAft>
                <a:spcPts val="0"/>
              </a:spcAft>
              <a:defRPr sz="2400"/>
            </a:lvl2pPr>
            <a:lvl3pPr marL="914377" indent="-268217">
              <a:lnSpc>
                <a:spcPct val="100000"/>
              </a:lnSpc>
              <a:spcAft>
                <a:spcPts val="0"/>
              </a:spcAft>
              <a:defRPr sz="2267"/>
            </a:lvl3pPr>
            <a:lvl4pPr marL="1219170" indent="-256026">
              <a:lnSpc>
                <a:spcPct val="100000"/>
              </a:lnSpc>
              <a:spcAft>
                <a:spcPts val="0"/>
              </a:spcAft>
              <a:defRPr sz="2133"/>
            </a:lvl4pPr>
            <a:lvl5pPr marL="1523962" indent="-243834">
              <a:lnSpc>
                <a:spcPct val="100000"/>
              </a:lnSpc>
              <a:spcAft>
                <a:spcPts val="0"/>
              </a:spcAft>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a:extLst>
              <a:ext uri="{FF2B5EF4-FFF2-40B4-BE49-F238E27FC236}">
                <a16:creationId xmlns:a16="http://schemas.microsoft.com/office/drawing/2014/main" id="{AF4D076A-0B3C-634B-9AA8-AF17F1DA4A67}"/>
              </a:ext>
            </a:extLst>
          </p:cNvPr>
          <p:cNvPicPr>
            <a:picLocks noChangeAspect="1"/>
          </p:cNvPicPr>
          <p:nvPr userDrawn="1"/>
        </p:nvPicPr>
        <p:blipFill>
          <a:blip r:embed="rId2"/>
          <a:stretch>
            <a:fillRect/>
          </a:stretch>
        </p:blipFill>
        <p:spPr>
          <a:xfrm>
            <a:off x="178288" y="6057073"/>
            <a:ext cx="1522343" cy="707981"/>
          </a:xfrm>
          <a:prstGeom prst="rect">
            <a:avLst/>
          </a:prstGeom>
        </p:spPr>
      </p:pic>
    </p:spTree>
    <p:extLst>
      <p:ext uri="{BB962C8B-B14F-4D97-AF65-F5344CB8AC3E}">
        <p14:creationId xmlns:p14="http://schemas.microsoft.com/office/powerpoint/2010/main" val="1921915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628951" y="1217369"/>
            <a:ext cx="10929415" cy="3761948"/>
          </a:xfrm>
          <a:prstGeom prst="rect">
            <a:avLst/>
          </a:prstGeom>
        </p:spPr>
        <p:txBody>
          <a:bodyPr anchor="ctr" anchorCtr="0"/>
          <a:lstStyle>
            <a:lvl1pPr marL="0" indent="0" algn="ctr">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US" dirty="0"/>
          </a:p>
        </p:txBody>
      </p:sp>
      <p:sp>
        <p:nvSpPr>
          <p:cNvPr id="4" name="Text Placeholder 3"/>
          <p:cNvSpPr>
            <a:spLocks noGrp="1"/>
          </p:cNvSpPr>
          <p:nvPr>
            <p:ph type="body" sz="half" idx="2"/>
          </p:nvPr>
        </p:nvSpPr>
        <p:spPr>
          <a:xfrm>
            <a:off x="628951" y="5551715"/>
            <a:ext cx="10929415" cy="571747"/>
          </a:xfrm>
          <a:prstGeom prst="rect">
            <a:avLst/>
          </a:prstGeom>
        </p:spPr>
        <p:txBody>
          <a:bodyPr>
            <a:normAutofit/>
          </a:bodyPr>
          <a:lstStyle>
            <a:lvl1pPr marL="0" indent="0" algn="ctr">
              <a:lnSpc>
                <a:spcPct val="90000"/>
              </a:lnSpc>
              <a:spcBef>
                <a:spcPts val="0"/>
              </a:spcBef>
              <a:spcAft>
                <a:spcPts val="0"/>
              </a:spcAft>
              <a:buNone/>
              <a:defRPr sz="2000">
                <a:latin typeface="Calibri Light"/>
                <a:cs typeface="Calibri Ligh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7" name="Slide Number Placeholder 6"/>
          <p:cNvSpPr>
            <a:spLocks noGrp="1"/>
          </p:cNvSpPr>
          <p:nvPr>
            <p:ph type="sldNum" sz="quarter" idx="12"/>
          </p:nvPr>
        </p:nvSpPr>
        <p:spPr>
          <a:xfrm>
            <a:off x="5362209" y="6359176"/>
            <a:ext cx="1401804" cy="365125"/>
          </a:xfrm>
          <a:prstGeom prst="rect">
            <a:avLst/>
          </a:prstGeom>
        </p:spPr>
        <p:txBody>
          <a:bodyPr/>
          <a:lstStyle/>
          <a:p>
            <a:fld id="{F56C8676-1494-424A-9EE1-69F4EB666BA8}" type="slidenum">
              <a:rPr lang="en-US" smtClean="0"/>
              <a:t>‹#›</a:t>
            </a:fld>
            <a:endParaRPr lang="en-US" dirty="0"/>
          </a:p>
        </p:txBody>
      </p:sp>
      <p:sp>
        <p:nvSpPr>
          <p:cNvPr id="11" name="Text Placeholder 3"/>
          <p:cNvSpPr>
            <a:spLocks noGrp="1"/>
          </p:cNvSpPr>
          <p:nvPr>
            <p:ph type="body" sz="half" idx="13"/>
          </p:nvPr>
        </p:nvSpPr>
        <p:spPr>
          <a:xfrm>
            <a:off x="628951" y="4979317"/>
            <a:ext cx="10929415" cy="572399"/>
          </a:xfrm>
          <a:prstGeom prst="rect">
            <a:avLst/>
          </a:prstGeom>
        </p:spPr>
        <p:txBody>
          <a:bodyPr>
            <a:normAutofit/>
          </a:bodyPr>
          <a:lstStyle>
            <a:lvl1pPr marL="0" indent="0" algn="ctr">
              <a:lnSpc>
                <a:spcPct val="85000"/>
              </a:lnSpc>
              <a:spcBef>
                <a:spcPts val="0"/>
              </a:spcBef>
              <a:spcAft>
                <a:spcPts val="0"/>
              </a:spcAft>
              <a:buNone/>
              <a:defRPr sz="2400" b="1" i="0" cap="all">
                <a:solidFill>
                  <a:schemeClr val="tx2"/>
                </a:solidFill>
                <a:latin typeface="Calibri"/>
                <a:cs typeface="Calibri"/>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6" name="Title 5"/>
          <p:cNvSpPr>
            <a:spLocks noGrp="1"/>
          </p:cNvSpPr>
          <p:nvPr>
            <p:ph type="title"/>
          </p:nvPr>
        </p:nvSpPr>
        <p:spPr>
          <a:xfrm>
            <a:off x="628950" y="105174"/>
            <a:ext cx="10692193" cy="1131101"/>
          </a:xfrm>
        </p:spPr>
        <p:txBody>
          <a:bodyPr/>
          <a:lstStyle/>
          <a:p>
            <a:r>
              <a:rPr lang="en-US"/>
              <a:t>Click to edit Master title style</a:t>
            </a:r>
          </a:p>
        </p:txBody>
      </p:sp>
      <p:pic>
        <p:nvPicPr>
          <p:cNvPr id="8" name="Picture 7">
            <a:extLst>
              <a:ext uri="{FF2B5EF4-FFF2-40B4-BE49-F238E27FC236}">
                <a16:creationId xmlns:a16="http://schemas.microsoft.com/office/drawing/2014/main" id="{0C904DEC-E08F-4A4F-BB89-FFE8EB3CD628}"/>
              </a:ext>
            </a:extLst>
          </p:cNvPr>
          <p:cNvPicPr>
            <a:picLocks noChangeAspect="1"/>
          </p:cNvPicPr>
          <p:nvPr userDrawn="1"/>
        </p:nvPicPr>
        <p:blipFill>
          <a:blip r:embed="rId2"/>
          <a:stretch>
            <a:fillRect/>
          </a:stretch>
        </p:blipFill>
        <p:spPr>
          <a:xfrm>
            <a:off x="178288" y="6057073"/>
            <a:ext cx="1522343" cy="707981"/>
          </a:xfrm>
          <a:prstGeom prst="rect">
            <a:avLst/>
          </a:prstGeom>
        </p:spPr>
      </p:pic>
    </p:spTree>
    <p:extLst>
      <p:ext uri="{BB962C8B-B14F-4D97-AF65-F5344CB8AC3E}">
        <p14:creationId xmlns:p14="http://schemas.microsoft.com/office/powerpoint/2010/main" val="2552248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ransi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EB91CB-D378-4C48-8B2F-B81778676BE7}"/>
              </a:ext>
            </a:extLst>
          </p:cNvPr>
          <p:cNvPicPr>
            <a:picLocks noChangeAspect="1"/>
          </p:cNvPicPr>
          <p:nvPr/>
        </p:nvPicPr>
        <p:blipFill>
          <a:blip r:embed="rId3"/>
          <a:stretch>
            <a:fillRect/>
          </a:stretch>
        </p:blipFill>
        <p:spPr>
          <a:xfrm>
            <a:off x="710107" y="650021"/>
            <a:ext cx="4995333" cy="389467"/>
          </a:xfrm>
          <a:prstGeom prst="rect">
            <a:avLst/>
          </a:prstGeom>
        </p:spPr>
      </p:pic>
      <p:sp>
        <p:nvSpPr>
          <p:cNvPr id="12" name="Title 1"/>
          <p:cNvSpPr>
            <a:spLocks noGrp="1"/>
          </p:cNvSpPr>
          <p:nvPr>
            <p:ph type="ctrTitle" hasCustomPrompt="1"/>
          </p:nvPr>
        </p:nvSpPr>
        <p:spPr>
          <a:xfrm>
            <a:off x="1860549" y="2916180"/>
            <a:ext cx="7382977" cy="1724467"/>
          </a:xfrm>
        </p:spPr>
        <p:txBody>
          <a:bodyPr anchor="ctr" anchorCtr="0">
            <a:normAutofit/>
          </a:bodyPr>
          <a:lstStyle>
            <a:lvl1pPr algn="l">
              <a:lnSpc>
                <a:spcPct val="100000"/>
              </a:lnSpc>
              <a:defRPr sz="3733" b="1" i="0" cap="none" baseline="0">
                <a:solidFill>
                  <a:schemeClr val="bg1"/>
                </a:solidFill>
                <a:latin typeface="Calibri"/>
                <a:cs typeface="Arial"/>
              </a:defRPr>
            </a:lvl1pPr>
          </a:lstStyle>
          <a:p>
            <a:r>
              <a:rPr lang="en-US" dirty="0"/>
              <a:t>Transition Slide / </a:t>
            </a:r>
            <a:br>
              <a:rPr lang="en-US" dirty="0"/>
            </a:br>
            <a:r>
              <a:rPr lang="en-US" dirty="0"/>
              <a:t>Section Title option 1</a:t>
            </a:r>
          </a:p>
        </p:txBody>
      </p:sp>
      <p:sp>
        <p:nvSpPr>
          <p:cNvPr id="4" name="Text Placeholder 3"/>
          <p:cNvSpPr>
            <a:spLocks noGrp="1"/>
          </p:cNvSpPr>
          <p:nvPr>
            <p:ph type="body" sz="quarter" idx="10" hasCustomPrompt="1"/>
          </p:nvPr>
        </p:nvSpPr>
        <p:spPr>
          <a:xfrm>
            <a:off x="1860549" y="4665968"/>
            <a:ext cx="7382976" cy="919960"/>
          </a:xfrm>
        </p:spPr>
        <p:txBody>
          <a:bodyPr anchor="ctr" anchorCtr="0">
            <a:noAutofit/>
          </a:bodyPr>
          <a:lstStyle>
            <a:lvl1pPr marL="0" indent="0">
              <a:buFontTx/>
              <a:buNone/>
              <a:defRPr sz="2400" b="1" i="0">
                <a:solidFill>
                  <a:schemeClr val="bg1"/>
                </a:solidFill>
                <a:latin typeface="Calibri"/>
              </a:defRPr>
            </a:lvl1pPr>
            <a:lvl2pPr marL="402326" indent="0">
              <a:buFontTx/>
              <a:buNone/>
              <a:defRPr sz="2400" b="1" i="0">
                <a:solidFill>
                  <a:schemeClr val="tx2"/>
                </a:solidFill>
                <a:latin typeface="Calibri"/>
              </a:defRPr>
            </a:lvl2pPr>
            <a:lvl3pPr marL="731502" indent="0">
              <a:buFontTx/>
              <a:buNone/>
              <a:defRPr sz="2400" b="1" i="0">
                <a:solidFill>
                  <a:schemeClr val="tx2"/>
                </a:solidFill>
                <a:latin typeface="Calibri"/>
              </a:defRPr>
            </a:lvl3pPr>
            <a:lvl4pPr marL="1060677" indent="0">
              <a:buFontTx/>
              <a:buNone/>
              <a:defRPr sz="2400" b="1" i="0">
                <a:solidFill>
                  <a:schemeClr val="tx2"/>
                </a:solidFill>
                <a:latin typeface="Calibri"/>
              </a:defRPr>
            </a:lvl4pPr>
            <a:lvl5pPr marL="1414237" indent="0">
              <a:buFontTx/>
              <a:buNone/>
              <a:defRPr sz="2400" b="1" i="0">
                <a:solidFill>
                  <a:schemeClr val="tx2"/>
                </a:solidFill>
                <a:latin typeface="Calibri"/>
              </a:defRPr>
            </a:lvl5pPr>
          </a:lstStyle>
          <a:p>
            <a:pPr lvl="0"/>
            <a:r>
              <a:rPr lang="en-US" dirty="0"/>
              <a:t>Subhead if needed</a:t>
            </a:r>
          </a:p>
        </p:txBody>
      </p:sp>
    </p:spTree>
    <p:extLst>
      <p:ext uri="{BB962C8B-B14F-4D97-AF65-F5344CB8AC3E}">
        <p14:creationId xmlns:p14="http://schemas.microsoft.com/office/powerpoint/2010/main" val="2273170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ransi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EB91CB-D378-4C48-8B2F-B81778676BE7}"/>
              </a:ext>
            </a:extLst>
          </p:cNvPr>
          <p:cNvPicPr>
            <a:picLocks noChangeAspect="1"/>
          </p:cNvPicPr>
          <p:nvPr/>
        </p:nvPicPr>
        <p:blipFill>
          <a:blip r:embed="rId3"/>
          <a:stretch>
            <a:fillRect/>
          </a:stretch>
        </p:blipFill>
        <p:spPr>
          <a:xfrm>
            <a:off x="710107" y="650021"/>
            <a:ext cx="4995333" cy="389467"/>
          </a:xfrm>
          <a:prstGeom prst="rect">
            <a:avLst/>
          </a:prstGeom>
        </p:spPr>
      </p:pic>
      <p:sp>
        <p:nvSpPr>
          <p:cNvPr id="12" name="Title 1"/>
          <p:cNvSpPr>
            <a:spLocks noGrp="1"/>
          </p:cNvSpPr>
          <p:nvPr>
            <p:ph type="ctrTitle" hasCustomPrompt="1"/>
          </p:nvPr>
        </p:nvSpPr>
        <p:spPr>
          <a:xfrm>
            <a:off x="1860549" y="2916180"/>
            <a:ext cx="7382977" cy="1724467"/>
          </a:xfrm>
        </p:spPr>
        <p:txBody>
          <a:bodyPr anchor="ctr" anchorCtr="0">
            <a:normAutofit/>
          </a:bodyPr>
          <a:lstStyle>
            <a:lvl1pPr algn="l">
              <a:lnSpc>
                <a:spcPct val="100000"/>
              </a:lnSpc>
              <a:defRPr sz="3733" b="1" i="0" cap="none" baseline="0">
                <a:solidFill>
                  <a:schemeClr val="bg1"/>
                </a:solidFill>
                <a:latin typeface="Calibri"/>
                <a:cs typeface="Arial"/>
              </a:defRPr>
            </a:lvl1pPr>
          </a:lstStyle>
          <a:p>
            <a:r>
              <a:rPr lang="en-US" dirty="0"/>
              <a:t>Transition Slide / </a:t>
            </a:r>
            <a:br>
              <a:rPr lang="en-US" dirty="0"/>
            </a:br>
            <a:r>
              <a:rPr lang="en-US" dirty="0"/>
              <a:t>Section Title option 2</a:t>
            </a:r>
          </a:p>
        </p:txBody>
      </p:sp>
      <p:sp>
        <p:nvSpPr>
          <p:cNvPr id="4" name="Text Placeholder 3"/>
          <p:cNvSpPr>
            <a:spLocks noGrp="1"/>
          </p:cNvSpPr>
          <p:nvPr>
            <p:ph type="body" sz="quarter" idx="10" hasCustomPrompt="1"/>
          </p:nvPr>
        </p:nvSpPr>
        <p:spPr>
          <a:xfrm>
            <a:off x="1860549" y="4665968"/>
            <a:ext cx="7382976" cy="919960"/>
          </a:xfrm>
        </p:spPr>
        <p:txBody>
          <a:bodyPr anchor="ctr" anchorCtr="0">
            <a:noAutofit/>
          </a:bodyPr>
          <a:lstStyle>
            <a:lvl1pPr marL="0" indent="0">
              <a:buFontTx/>
              <a:buNone/>
              <a:defRPr sz="2400" b="1" i="0">
                <a:solidFill>
                  <a:schemeClr val="bg1"/>
                </a:solidFill>
                <a:latin typeface="Calibri"/>
              </a:defRPr>
            </a:lvl1pPr>
            <a:lvl2pPr marL="402326" indent="0">
              <a:buFontTx/>
              <a:buNone/>
              <a:defRPr sz="2400" b="1" i="0">
                <a:solidFill>
                  <a:schemeClr val="tx2"/>
                </a:solidFill>
                <a:latin typeface="Calibri"/>
              </a:defRPr>
            </a:lvl2pPr>
            <a:lvl3pPr marL="731502" indent="0">
              <a:buFontTx/>
              <a:buNone/>
              <a:defRPr sz="2400" b="1" i="0">
                <a:solidFill>
                  <a:schemeClr val="tx2"/>
                </a:solidFill>
                <a:latin typeface="Calibri"/>
              </a:defRPr>
            </a:lvl3pPr>
            <a:lvl4pPr marL="1060677" indent="0">
              <a:buFontTx/>
              <a:buNone/>
              <a:defRPr sz="2400" b="1" i="0">
                <a:solidFill>
                  <a:schemeClr val="tx2"/>
                </a:solidFill>
                <a:latin typeface="Calibri"/>
              </a:defRPr>
            </a:lvl4pPr>
            <a:lvl5pPr marL="1414237" indent="0">
              <a:buFontTx/>
              <a:buNone/>
              <a:defRPr sz="2400" b="1" i="0">
                <a:solidFill>
                  <a:schemeClr val="tx2"/>
                </a:solidFill>
                <a:latin typeface="Calibri"/>
              </a:defRPr>
            </a:lvl5pPr>
          </a:lstStyle>
          <a:p>
            <a:pPr lvl="0"/>
            <a:r>
              <a:rPr lang="en-US" dirty="0"/>
              <a:t>Subhead if needed</a:t>
            </a:r>
          </a:p>
        </p:txBody>
      </p:sp>
    </p:spTree>
    <p:extLst>
      <p:ext uri="{BB962C8B-B14F-4D97-AF65-F5344CB8AC3E}">
        <p14:creationId xmlns:p14="http://schemas.microsoft.com/office/powerpoint/2010/main" val="3159654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AACA5E-65A3-FD43-A61C-8E8CB51F5E31}"/>
              </a:ext>
            </a:extLst>
          </p:cNvPr>
          <p:cNvPicPr>
            <a:picLocks noChangeAspect="1"/>
          </p:cNvPicPr>
          <p:nvPr/>
        </p:nvPicPr>
        <p:blipFill>
          <a:blip r:embed="rId9"/>
          <a:stretch>
            <a:fillRect/>
          </a:stretch>
        </p:blipFill>
        <p:spPr>
          <a:xfrm>
            <a:off x="9570405" y="6406427"/>
            <a:ext cx="2381504" cy="190013"/>
          </a:xfrm>
          <a:prstGeom prst="rect">
            <a:avLst/>
          </a:prstGeom>
        </p:spPr>
      </p:pic>
      <p:sp>
        <p:nvSpPr>
          <p:cNvPr id="2" name="Title Placeholder 1"/>
          <p:cNvSpPr>
            <a:spLocks noGrp="1"/>
          </p:cNvSpPr>
          <p:nvPr>
            <p:ph type="title"/>
          </p:nvPr>
        </p:nvSpPr>
        <p:spPr>
          <a:xfrm>
            <a:off x="628950" y="80291"/>
            <a:ext cx="10692193" cy="1131101"/>
          </a:xfrm>
          <a:prstGeom prst="rect">
            <a:avLst/>
          </a:prstGeom>
        </p:spPr>
        <p:txBody>
          <a:bodyPr vert="horz" lIns="0" tIns="0" rIns="0" bIns="0" rtlCol="0" anchor="ctr">
            <a:normAutofit/>
          </a:bodyPr>
          <a:lstStyle/>
          <a:p>
            <a:endParaRPr lang="en-US" dirty="0"/>
          </a:p>
        </p:txBody>
      </p:sp>
      <p:sp>
        <p:nvSpPr>
          <p:cNvPr id="9" name="TextBox 8"/>
          <p:cNvSpPr txBox="1"/>
          <p:nvPr/>
        </p:nvSpPr>
        <p:spPr>
          <a:xfrm>
            <a:off x="209887" y="6164796"/>
            <a:ext cx="1434049" cy="492635"/>
          </a:xfrm>
          <a:prstGeom prst="rect">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r>
              <a:rPr lang="en-US" sz="1067" dirty="0">
                <a:latin typeface="Arial"/>
                <a:cs typeface="Arial"/>
              </a:rPr>
              <a:t>Presenter’s Company Logo – replace or delete on master</a:t>
            </a:r>
            <a:r>
              <a:rPr lang="en-US" sz="1067" baseline="0" dirty="0">
                <a:latin typeface="Arial"/>
                <a:cs typeface="Arial"/>
              </a:rPr>
              <a:t> </a:t>
            </a:r>
            <a:r>
              <a:rPr lang="en-US" sz="1067" dirty="0">
                <a:latin typeface="Arial"/>
                <a:cs typeface="Arial"/>
              </a:rPr>
              <a:t>slide</a:t>
            </a:r>
          </a:p>
        </p:txBody>
      </p:sp>
      <p:sp>
        <p:nvSpPr>
          <p:cNvPr id="4" name="Slide Number Placeholder 3"/>
          <p:cNvSpPr>
            <a:spLocks noGrp="1"/>
          </p:cNvSpPr>
          <p:nvPr>
            <p:ph type="sldNum" sz="quarter" idx="4"/>
          </p:nvPr>
        </p:nvSpPr>
        <p:spPr>
          <a:xfrm>
            <a:off x="4646444" y="6354098"/>
            <a:ext cx="2844800" cy="366183"/>
          </a:xfrm>
          <a:prstGeom prst="rect">
            <a:avLst/>
          </a:prstGeom>
        </p:spPr>
        <p:txBody>
          <a:bodyPr vert="horz" lIns="91440" tIns="45720" rIns="91440" bIns="45720" rtlCol="0" anchor="ctr"/>
          <a:lstStyle>
            <a:lvl1pPr algn="ctr">
              <a:defRPr sz="1733" b="1">
                <a:solidFill>
                  <a:schemeClr val="tx2"/>
                </a:solidFill>
                <a:latin typeface="Calibri"/>
                <a:cs typeface="Calibri"/>
              </a:defRPr>
            </a:lvl1pPr>
          </a:lstStyle>
          <a:p>
            <a:fld id="{B8544877-F3A8-CE46-A6B4-1CFDD9336978}" type="slidenum">
              <a:rPr lang="en-US" smtClean="0"/>
              <a:pPr/>
              <a:t>‹#›</a:t>
            </a:fld>
            <a:endParaRPr lang="en-US" dirty="0"/>
          </a:p>
        </p:txBody>
      </p:sp>
      <p:sp>
        <p:nvSpPr>
          <p:cNvPr id="11" name="TextBox 10"/>
          <p:cNvSpPr txBox="1"/>
          <p:nvPr/>
        </p:nvSpPr>
        <p:spPr>
          <a:xfrm>
            <a:off x="11538509" y="110565"/>
            <a:ext cx="609995" cy="184666"/>
          </a:xfrm>
          <a:prstGeom prst="rect">
            <a:avLst/>
          </a:prstGeom>
          <a:noFill/>
        </p:spPr>
        <p:txBody>
          <a:bodyPr wrap="square" lIns="0" tIns="0" rIns="0" bIns="0" rtlCol="0" anchor="ctr" anchorCtr="0">
            <a:spAutoFit/>
          </a:bodyPr>
          <a:lstStyle/>
          <a:p>
            <a:pPr algn="ctr"/>
            <a:r>
              <a:rPr lang="en-US" sz="1200" b="0" i="1" kern="0" spc="0" baseline="0" dirty="0">
                <a:solidFill>
                  <a:schemeClr val="tx2"/>
                </a:solidFill>
                <a:latin typeface="Arial"/>
                <a:cs typeface="Arial"/>
              </a:rPr>
              <a:t>#RSAC</a:t>
            </a:r>
          </a:p>
        </p:txBody>
      </p:sp>
      <p:sp>
        <p:nvSpPr>
          <p:cNvPr id="14" name="Text Placeholder 2"/>
          <p:cNvSpPr>
            <a:spLocks noGrp="1"/>
          </p:cNvSpPr>
          <p:nvPr>
            <p:ph type="body" idx="1"/>
          </p:nvPr>
        </p:nvSpPr>
        <p:spPr>
          <a:xfrm>
            <a:off x="628953" y="1368490"/>
            <a:ext cx="11102737" cy="4674980"/>
          </a:xfrm>
          <a:prstGeom prst="rect">
            <a:avLst/>
          </a:prstGeom>
        </p:spPr>
        <p:txBody>
          <a:bodyPr vert="horz" lIns="0" tIns="0" rIns="0" bIns="0" rtlCol="0">
            <a:normAutofit/>
          </a:bodyPr>
          <a:lstStyle/>
          <a:p>
            <a:pPr lvl="0"/>
            <a:r>
              <a:rPr lang="en-US" dirty="0"/>
              <a:t>Bullet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E61FDF70-7BAC-6D41-8BAD-45419B479599}"/>
              </a:ext>
            </a:extLst>
          </p:cNvPr>
          <p:cNvPicPr>
            <a:picLocks noChangeAspect="1"/>
          </p:cNvPicPr>
          <p:nvPr userDrawn="1"/>
        </p:nvPicPr>
        <p:blipFill>
          <a:blip r:embed="rId10"/>
          <a:stretch>
            <a:fillRect/>
          </a:stretch>
        </p:blipFill>
        <p:spPr>
          <a:xfrm>
            <a:off x="178288" y="6057073"/>
            <a:ext cx="1522343" cy="707981"/>
          </a:xfrm>
          <a:prstGeom prst="rect">
            <a:avLst/>
          </a:prstGeom>
        </p:spPr>
      </p:pic>
    </p:spTree>
    <p:extLst>
      <p:ext uri="{BB962C8B-B14F-4D97-AF65-F5344CB8AC3E}">
        <p14:creationId xmlns:p14="http://schemas.microsoft.com/office/powerpoint/2010/main" val="258725621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3" r:id="rId3"/>
    <p:sldLayoutId id="2147483704" r:id="rId4"/>
    <p:sldLayoutId id="2147483705" r:id="rId5"/>
    <p:sldLayoutId id="2147483706" r:id="rId6"/>
  </p:sldLayoutIdLst>
  <p:hf hdr="0" ftr="0" dt="0"/>
  <p:txStyles>
    <p:titleStyle>
      <a:lvl1pPr algn="l" defTabSz="609585" rtl="0" eaLnBrk="1" latinLnBrk="0" hangingPunct="1">
        <a:lnSpc>
          <a:spcPct val="85000"/>
        </a:lnSpc>
        <a:spcBef>
          <a:spcPct val="0"/>
        </a:spcBef>
        <a:buNone/>
        <a:defRPr sz="3600" b="1" i="0" kern="1200" baseline="0">
          <a:solidFill>
            <a:schemeClr val="tx2"/>
          </a:solidFill>
          <a:latin typeface="Calibri"/>
          <a:ea typeface="+mj-ea"/>
          <a:cs typeface="Calibri"/>
        </a:defRPr>
      </a:lvl1pPr>
    </p:titleStyle>
    <p:bodyStyle>
      <a:lvl1pPr marL="304792" indent="-304792" algn="l" defTabSz="609585" rtl="0" eaLnBrk="1" latinLnBrk="0" hangingPunct="1">
        <a:lnSpc>
          <a:spcPct val="90000"/>
        </a:lnSpc>
        <a:spcBef>
          <a:spcPts val="1600"/>
        </a:spcBef>
        <a:spcAft>
          <a:spcPts val="0"/>
        </a:spcAft>
        <a:buClr>
          <a:schemeClr val="accent2"/>
        </a:buClr>
        <a:buSzPct val="75000"/>
        <a:buFontTx/>
        <a:buBlip>
          <a:blip r:embed="rId11"/>
        </a:buBlip>
        <a:defRPr sz="3200" b="0" kern="0">
          <a:solidFill>
            <a:schemeClr val="tx1"/>
          </a:solidFill>
          <a:latin typeface="+mn-lt"/>
          <a:ea typeface="+mn-ea"/>
          <a:cs typeface="Calibri Light"/>
        </a:defRPr>
      </a:lvl1pPr>
      <a:lvl2pPr marL="597393" indent="-268217" algn="l" defTabSz="609585" rtl="0" eaLnBrk="1" latinLnBrk="0" hangingPunct="1">
        <a:lnSpc>
          <a:spcPct val="90000"/>
        </a:lnSpc>
        <a:spcBef>
          <a:spcPts val="800"/>
        </a:spcBef>
        <a:spcAft>
          <a:spcPts val="0"/>
        </a:spcAft>
        <a:buClr>
          <a:schemeClr val="tx2">
            <a:lumMod val="60000"/>
            <a:lumOff val="40000"/>
          </a:schemeClr>
        </a:buClr>
        <a:buSzPct val="100000"/>
        <a:buFont typeface="System Font Regular"/>
        <a:buChar char="–"/>
        <a:defRPr sz="2800" kern="0">
          <a:solidFill>
            <a:schemeClr val="tx1"/>
          </a:solidFill>
          <a:latin typeface="+mn-lt"/>
          <a:ea typeface="+mn-ea"/>
          <a:cs typeface="Calibri Light"/>
        </a:defRPr>
      </a:lvl2pPr>
      <a:lvl3pPr marL="914377" indent="-268217" algn="l" defTabSz="609585" rtl="0" eaLnBrk="1" latinLnBrk="0" hangingPunct="1">
        <a:lnSpc>
          <a:spcPct val="90000"/>
        </a:lnSpc>
        <a:spcBef>
          <a:spcPts val="667"/>
        </a:spcBef>
        <a:spcAft>
          <a:spcPts val="0"/>
        </a:spcAft>
        <a:buClr>
          <a:schemeClr val="tx2">
            <a:lumMod val="60000"/>
            <a:lumOff val="40000"/>
          </a:schemeClr>
        </a:buClr>
        <a:buSzPct val="100000"/>
        <a:buFont typeface="Courier New" panose="02070309020205020404" pitchFamily="49" charset="0"/>
        <a:buChar char="o"/>
        <a:defRPr sz="2533" kern="0" baseline="0">
          <a:solidFill>
            <a:srgbClr val="000000"/>
          </a:solidFill>
          <a:latin typeface="+mn-lt"/>
          <a:ea typeface="+mn-ea"/>
          <a:cs typeface="Calibri Light"/>
        </a:defRPr>
      </a:lvl3pPr>
      <a:lvl4pPr marL="1219170" indent="-256026" algn="l" defTabSz="609585" rtl="0" eaLnBrk="1" latinLnBrk="0" hangingPunct="1">
        <a:lnSpc>
          <a:spcPct val="90000"/>
        </a:lnSpc>
        <a:spcBef>
          <a:spcPts val="533"/>
        </a:spcBef>
        <a:spcAft>
          <a:spcPts val="0"/>
        </a:spcAft>
        <a:buClr>
          <a:schemeClr val="tx2">
            <a:lumMod val="60000"/>
            <a:lumOff val="40000"/>
          </a:schemeClr>
        </a:buClr>
        <a:buSzPct val="100000"/>
        <a:buFont typeface="Arial" panose="020B0604020202020204" pitchFamily="34" charset="0"/>
        <a:buChar char="•"/>
        <a:defRPr sz="2267" kern="0">
          <a:solidFill>
            <a:srgbClr val="000000"/>
          </a:solidFill>
          <a:latin typeface="+mn-lt"/>
          <a:ea typeface="+mn-ea"/>
          <a:cs typeface="Calibri Light"/>
        </a:defRPr>
      </a:lvl4pPr>
      <a:lvl5pPr marL="1523962" indent="-243834" algn="l" defTabSz="609585" rtl="0" eaLnBrk="1" latinLnBrk="0" hangingPunct="1">
        <a:lnSpc>
          <a:spcPct val="90000"/>
        </a:lnSpc>
        <a:spcBef>
          <a:spcPts val="400"/>
        </a:spcBef>
        <a:spcAft>
          <a:spcPts val="0"/>
        </a:spcAft>
        <a:buClr>
          <a:schemeClr val="tx2">
            <a:lumMod val="60000"/>
            <a:lumOff val="40000"/>
          </a:schemeClr>
        </a:buClr>
        <a:buSzPct val="65000"/>
        <a:buFont typeface="Wingdings" charset="2"/>
        <a:buChar char="—"/>
        <a:defRPr sz="2000" kern="0">
          <a:solidFill>
            <a:srgbClr val="000000"/>
          </a:solidFill>
          <a:latin typeface="+mn-lt"/>
          <a:ea typeface="+mn-ea"/>
          <a:cs typeface="Calibri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hyperlink" Target="https://creativecommons.org/licenses/by-nc-nd/3.0/" TargetMode="External"/><Relationship Id="rId4" Type="http://schemas.openxmlformats.org/officeDocument/2006/relationships/hyperlink" Target="https://msguides.com/"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image" Target="../media/image19.jpg"/><Relationship Id="rId7" Type="http://schemas.openxmlformats.org/officeDocument/2006/relationships/hyperlink" Target="http://english.stackexchange.com/questions/120666/why-is-bread-uncountable-how-do-you-describe-the-three-breads-in-the-picture"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0.jpg"/><Relationship Id="rId5" Type="http://schemas.openxmlformats.org/officeDocument/2006/relationships/hyperlink" Target="https://creativecommons.org/licenses/by-nc-nd/3.0/" TargetMode="External"/><Relationship Id="rId4" Type="http://schemas.openxmlformats.org/officeDocument/2006/relationships/hyperlink" Target="http://ahomemakersdiary.blogspot.com/2011/07/baking-ingredientsbaking-supplies-in.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blocs.xtec.cat/ceipjmperamasinfantil/2014/02/26/el-puzl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creativecommons.org/licenses/by-nc-nd/3.0/" TargetMode="External"/><Relationship Id="rId4" Type="http://schemas.openxmlformats.org/officeDocument/2006/relationships/hyperlink" Target="https://laymanointing.wordpress.com/2014/11/07/four-days-late-but-hes-still-on-tim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www.finsmes.com/2018/06/enterprise-software-company-puppet-secures-42m-in-funding.html" TargetMode="External"/><Relationship Id="rId5" Type="http://schemas.openxmlformats.org/officeDocument/2006/relationships/image" Target="../media/image33.png"/><Relationship Id="rId4" Type="http://schemas.openxmlformats.org/officeDocument/2006/relationships/hyperlink" Target="https://en.wikipedia.org/wiki/Chef_(softwar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hyperlink" Target="https://creativecommons.org/licenses/by-nc-nd/3.0/" TargetMode="External"/><Relationship Id="rId4" Type="http://schemas.openxmlformats.org/officeDocument/2006/relationships/hyperlink" Target="http://priyankavictor.blogspot.com/2014/04/v-vacation.html"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chef.io/#/" TargetMode="External"/><Relationship Id="rId2" Type="http://schemas.openxmlformats.org/officeDocument/2006/relationships/hyperlink" Target="https://f5.com/education/super-netops-training" TargetMode="External"/><Relationship Id="rId1" Type="http://schemas.openxmlformats.org/officeDocument/2006/relationships/slideLayout" Target="../slideLayouts/slideLayout1.xml"/><Relationship Id="rId4" Type="http://schemas.openxmlformats.org/officeDocument/2006/relationships/hyperlink" Target="https://learn.puppet.com/category/self-paced-training"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saraperrott.com/" TargetMode="External"/><Relationship Id="rId2" Type="http://schemas.openxmlformats.org/officeDocument/2006/relationships/hyperlink" Target="mailto:saraperrott@icloud.com" TargetMode="External"/><Relationship Id="rId1" Type="http://schemas.openxmlformats.org/officeDocument/2006/relationships/slideLayout" Target="../slideLayouts/slideLayout1.xml"/><Relationship Id="rId4" Type="http://schemas.openxmlformats.org/officeDocument/2006/relationships/hyperlink" Target="https://github.com/sara-perrott/RSAC2019"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https://creativecommons.org/licenses/by-sa/3.0/" TargetMode="External"/><Relationship Id="rId4" Type="http://schemas.openxmlformats.org/officeDocument/2006/relationships/hyperlink" Target="http://www.flickr.com/photos/hjmediastudios/7883634326/"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creativecommons.org/licenses/by-sa/3.0/" TargetMode="External"/><Relationship Id="rId4" Type="http://schemas.openxmlformats.org/officeDocument/2006/relationships/hyperlink" Target="http://nicubunu.blogspot.com/2008/04/of-themes-gears-and-pocket-watches.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s://creativecommons.org/licenses/by/3.0/" TargetMode="External"/><Relationship Id="rId4" Type="http://schemas.openxmlformats.org/officeDocument/2006/relationships/hyperlink" Target="http://blog.savoirfairelinux.com/2015/devops-au-quotidien-dopenstack-a-lintegration-continue/2"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hyperlink" Target="https://creativecommons.org/licenses/by-sa/3.0/" TargetMode="External"/><Relationship Id="rId4" Type="http://schemas.openxmlformats.org/officeDocument/2006/relationships/hyperlink" Target="https://fernandofranzini.wordpress.com/2017/09/04/full-stack-web-develope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hyperlink" Target="https://creativecommons.org/licenses/by-sa/3.0/" TargetMode="External"/><Relationship Id="rId4" Type="http://schemas.openxmlformats.org/officeDocument/2006/relationships/hyperlink" Target="http://vishal--mishra.blogspot.com/2012/12/ufw-uncomplicated-firewall.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DE10201-CF06-654F-AC21-450528C81D26}"/>
              </a:ext>
            </a:extLst>
          </p:cNvPr>
          <p:cNvSpPr>
            <a:spLocks noGrp="1"/>
          </p:cNvSpPr>
          <p:nvPr>
            <p:ph type="body" sz="quarter" idx="11"/>
          </p:nvPr>
        </p:nvSpPr>
        <p:spPr/>
        <p:txBody>
          <a:bodyPr/>
          <a:lstStyle/>
          <a:p>
            <a:r>
              <a:rPr lang="en-US" dirty="0"/>
              <a:t>Sara Perrott</a:t>
            </a:r>
          </a:p>
        </p:txBody>
      </p:sp>
      <p:sp>
        <p:nvSpPr>
          <p:cNvPr id="2" name="Title 1">
            <a:extLst>
              <a:ext uri="{FF2B5EF4-FFF2-40B4-BE49-F238E27FC236}">
                <a16:creationId xmlns:a16="http://schemas.microsoft.com/office/drawing/2014/main" id="{DE82B2FA-B192-FF46-913B-B8572E0C5C03}"/>
              </a:ext>
            </a:extLst>
          </p:cNvPr>
          <p:cNvSpPr>
            <a:spLocks noGrp="1"/>
          </p:cNvSpPr>
          <p:nvPr>
            <p:ph type="ctrTitle"/>
          </p:nvPr>
        </p:nvSpPr>
        <p:spPr/>
        <p:txBody>
          <a:bodyPr/>
          <a:lstStyle/>
          <a:p>
            <a:r>
              <a:rPr lang="en-US" dirty="0" err="1"/>
              <a:t>DevSecOps</a:t>
            </a:r>
            <a:r>
              <a:rPr lang="en-US" dirty="0"/>
              <a:t> for the Rest of Us!</a:t>
            </a:r>
          </a:p>
        </p:txBody>
      </p:sp>
      <p:sp>
        <p:nvSpPr>
          <p:cNvPr id="4" name="Text Placeholder 3">
            <a:extLst>
              <a:ext uri="{FF2B5EF4-FFF2-40B4-BE49-F238E27FC236}">
                <a16:creationId xmlns:a16="http://schemas.microsoft.com/office/drawing/2014/main" id="{3F4F5DBA-7D37-6245-97D1-978E32EF8B8E}"/>
              </a:ext>
            </a:extLst>
          </p:cNvPr>
          <p:cNvSpPr>
            <a:spLocks noGrp="1"/>
          </p:cNvSpPr>
          <p:nvPr>
            <p:ph type="body" sz="quarter" idx="10"/>
          </p:nvPr>
        </p:nvSpPr>
        <p:spPr/>
        <p:txBody>
          <a:bodyPr/>
          <a:lstStyle/>
          <a:p>
            <a:r>
              <a:rPr lang="en-US" dirty="0"/>
              <a:t>ASD-F02</a:t>
            </a:r>
          </a:p>
        </p:txBody>
      </p:sp>
      <p:sp>
        <p:nvSpPr>
          <p:cNvPr id="6" name="Text Placeholder 5">
            <a:extLst>
              <a:ext uri="{FF2B5EF4-FFF2-40B4-BE49-F238E27FC236}">
                <a16:creationId xmlns:a16="http://schemas.microsoft.com/office/drawing/2014/main" id="{AB31BA56-50BE-F944-BED4-ED917B7538B3}"/>
              </a:ext>
            </a:extLst>
          </p:cNvPr>
          <p:cNvSpPr>
            <a:spLocks noGrp="1"/>
          </p:cNvSpPr>
          <p:nvPr>
            <p:ph type="body" sz="quarter" idx="13"/>
          </p:nvPr>
        </p:nvSpPr>
        <p:spPr>
          <a:xfrm>
            <a:off x="745343" y="5275315"/>
            <a:ext cx="4527301" cy="1246613"/>
          </a:xfrm>
        </p:spPr>
        <p:txBody>
          <a:bodyPr/>
          <a:lstStyle/>
          <a:p>
            <a:r>
              <a:rPr lang="en-US" dirty="0"/>
              <a:t>Sr. Information Security Technology Engineer</a:t>
            </a:r>
          </a:p>
          <a:p>
            <a:r>
              <a:rPr lang="en-US" dirty="0"/>
              <a:t>BECU</a:t>
            </a:r>
          </a:p>
          <a:p>
            <a:r>
              <a:rPr lang="en-US" dirty="0"/>
              <a:t>Twitter: @</a:t>
            </a:r>
            <a:r>
              <a:rPr lang="en-US" dirty="0" err="1"/>
              <a:t>PerrottSara</a:t>
            </a:r>
            <a:endParaRPr lang="en-US" dirty="0"/>
          </a:p>
        </p:txBody>
      </p:sp>
    </p:spTree>
    <p:extLst>
      <p:ext uri="{BB962C8B-B14F-4D97-AF65-F5344CB8AC3E}">
        <p14:creationId xmlns:p14="http://schemas.microsoft.com/office/powerpoint/2010/main" val="290950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Tools in Your Arsenal-PowerShell DSC Issues</a:t>
            </a:r>
          </a:p>
        </p:txBody>
      </p:sp>
      <p:sp>
        <p:nvSpPr>
          <p:cNvPr id="3" name="Slide Number Placeholder 2"/>
          <p:cNvSpPr>
            <a:spLocks noGrp="1"/>
          </p:cNvSpPr>
          <p:nvPr>
            <p:ph type="sldNum" sz="quarter" idx="12"/>
          </p:nvPr>
        </p:nvSpPr>
        <p:spPr/>
        <p:txBody>
          <a:bodyPr/>
          <a:lstStyle/>
          <a:p>
            <a:fld id="{F56C8676-1494-424A-9EE1-69F4EB666BA8}" type="slidenum">
              <a:rPr lang="en-US" smtClean="0"/>
              <a:t>10</a:t>
            </a:fld>
            <a:endParaRPr lang="en-US" dirty="0"/>
          </a:p>
        </p:txBody>
      </p:sp>
      <p:sp>
        <p:nvSpPr>
          <p:cNvPr id="6" name="Content Placeholder 5"/>
          <p:cNvSpPr>
            <a:spLocks noGrp="1"/>
          </p:cNvSpPr>
          <p:nvPr>
            <p:ph idx="4294967295"/>
          </p:nvPr>
        </p:nvSpPr>
        <p:spPr>
          <a:xfrm>
            <a:off x="628954" y="1757362"/>
            <a:ext cx="4107170" cy="4227194"/>
          </a:xfrm>
        </p:spPr>
        <p:txBody>
          <a:bodyPr/>
          <a:lstStyle/>
          <a:p>
            <a:r>
              <a:rPr lang="en-US" dirty="0"/>
              <a:t>Behavior: Push or Pull</a:t>
            </a:r>
          </a:p>
          <a:p>
            <a:r>
              <a:rPr lang="en-US" dirty="0"/>
              <a:t>Know the correct names</a:t>
            </a:r>
          </a:p>
          <a:p>
            <a:pPr lvl="1"/>
            <a:r>
              <a:rPr lang="en-US" dirty="0"/>
              <a:t>Roles</a:t>
            </a:r>
          </a:p>
          <a:p>
            <a:pPr lvl="1"/>
            <a:r>
              <a:rPr lang="en-US" dirty="0"/>
              <a:t>Features</a:t>
            </a:r>
          </a:p>
          <a:p>
            <a:pPr lvl="1"/>
            <a:r>
              <a:rPr lang="en-US" dirty="0"/>
              <a:t>Services</a:t>
            </a:r>
          </a:p>
        </p:txBody>
      </p:sp>
      <p:pic>
        <p:nvPicPr>
          <p:cNvPr id="7" name="Picture 6">
            <a:extLst>
              <a:ext uri="{FF2B5EF4-FFF2-40B4-BE49-F238E27FC236}">
                <a16:creationId xmlns:a16="http://schemas.microsoft.com/office/drawing/2014/main" id="{EB0F957A-432F-44A2-94B4-A8F0AAE6050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619446" y="1757362"/>
            <a:ext cx="5943600" cy="3343275"/>
          </a:xfrm>
          <a:prstGeom prst="rect">
            <a:avLst/>
          </a:prstGeom>
        </p:spPr>
      </p:pic>
      <p:sp>
        <p:nvSpPr>
          <p:cNvPr id="8" name="TextBox 7">
            <a:extLst>
              <a:ext uri="{FF2B5EF4-FFF2-40B4-BE49-F238E27FC236}">
                <a16:creationId xmlns:a16="http://schemas.microsoft.com/office/drawing/2014/main" id="{24BE48D1-513A-4349-BEB5-088B682C5636}"/>
              </a:ext>
            </a:extLst>
          </p:cNvPr>
          <p:cNvSpPr txBox="1"/>
          <p:nvPr/>
        </p:nvSpPr>
        <p:spPr>
          <a:xfrm>
            <a:off x="5619446" y="5100637"/>
            <a:ext cx="5943600" cy="230832"/>
          </a:xfrm>
          <a:prstGeom prst="rect">
            <a:avLst/>
          </a:prstGeom>
          <a:noFill/>
        </p:spPr>
        <p:txBody>
          <a:bodyPr wrap="square" rtlCol="0">
            <a:spAutoFit/>
          </a:bodyPr>
          <a:lstStyle/>
          <a:p>
            <a:r>
              <a:rPr lang="en-US" sz="900">
                <a:hlinkClick r:id="rId4" tooltip="https://msguides.com/"/>
              </a:rPr>
              <a:t>This Photo</a:t>
            </a:r>
            <a:r>
              <a:rPr lang="en-US" sz="900"/>
              <a:t> by Unknown Author is licensed under </a:t>
            </a:r>
            <a:r>
              <a:rPr lang="en-US" sz="900">
                <a:hlinkClick r:id="rId5" tooltip="https://creativecommons.org/licenses/by-nc-nd/3.0/"/>
              </a:rPr>
              <a:t>CC BY-NC-ND</a:t>
            </a:r>
            <a:endParaRPr lang="en-US" sz="900"/>
          </a:p>
        </p:txBody>
      </p:sp>
    </p:spTree>
    <p:extLst>
      <p:ext uri="{BB962C8B-B14F-4D97-AF65-F5344CB8AC3E}">
        <p14:creationId xmlns:p14="http://schemas.microsoft.com/office/powerpoint/2010/main" val="2529947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F627D2E-7CF7-46BC-A658-4375244D6844}"/>
              </a:ext>
            </a:extLst>
          </p:cNvPr>
          <p:cNvSpPr>
            <a:spLocks noGrp="1"/>
          </p:cNvSpPr>
          <p:nvPr>
            <p:ph type="title"/>
          </p:nvPr>
        </p:nvSpPr>
        <p:spPr/>
        <p:txBody>
          <a:bodyPr/>
          <a:lstStyle/>
          <a:p>
            <a:r>
              <a:rPr lang="en-US" dirty="0"/>
              <a:t>When to use…</a:t>
            </a:r>
          </a:p>
        </p:txBody>
      </p:sp>
      <p:sp>
        <p:nvSpPr>
          <p:cNvPr id="7" name="Text Placeholder 6">
            <a:extLst>
              <a:ext uri="{FF2B5EF4-FFF2-40B4-BE49-F238E27FC236}">
                <a16:creationId xmlns:a16="http://schemas.microsoft.com/office/drawing/2014/main" id="{6D04185E-D70F-4A1C-BDF0-343E3BD86BE2}"/>
              </a:ext>
            </a:extLst>
          </p:cNvPr>
          <p:cNvSpPr>
            <a:spLocks noGrp="1"/>
          </p:cNvSpPr>
          <p:nvPr>
            <p:ph type="body" idx="1"/>
          </p:nvPr>
        </p:nvSpPr>
        <p:spPr/>
        <p:txBody>
          <a:bodyPr/>
          <a:lstStyle/>
          <a:p>
            <a:r>
              <a:rPr lang="en-US" dirty="0"/>
              <a:t>PowerShell</a:t>
            </a:r>
          </a:p>
        </p:txBody>
      </p:sp>
      <p:sp>
        <p:nvSpPr>
          <p:cNvPr id="8" name="Content Placeholder 7">
            <a:extLst>
              <a:ext uri="{FF2B5EF4-FFF2-40B4-BE49-F238E27FC236}">
                <a16:creationId xmlns:a16="http://schemas.microsoft.com/office/drawing/2014/main" id="{7BE697F6-C5E5-4213-8C99-6E5F1B8E38D5}"/>
              </a:ext>
            </a:extLst>
          </p:cNvPr>
          <p:cNvSpPr>
            <a:spLocks noGrp="1"/>
          </p:cNvSpPr>
          <p:nvPr>
            <p:ph sz="half" idx="2"/>
          </p:nvPr>
        </p:nvSpPr>
        <p:spPr/>
        <p:txBody>
          <a:bodyPr/>
          <a:lstStyle/>
          <a:p>
            <a:r>
              <a:rPr lang="en-US" dirty="0"/>
              <a:t>Instructions (How)</a:t>
            </a:r>
          </a:p>
          <a:p>
            <a:pPr marL="0" indent="0">
              <a:buNone/>
            </a:pPr>
            <a:endParaRPr lang="en-US" dirty="0"/>
          </a:p>
          <a:p>
            <a:endParaRPr lang="en-US" dirty="0"/>
          </a:p>
        </p:txBody>
      </p:sp>
      <p:sp>
        <p:nvSpPr>
          <p:cNvPr id="9" name="Text Placeholder 8">
            <a:extLst>
              <a:ext uri="{FF2B5EF4-FFF2-40B4-BE49-F238E27FC236}">
                <a16:creationId xmlns:a16="http://schemas.microsoft.com/office/drawing/2014/main" id="{903FABE2-CD87-4465-9907-E6D8A8853828}"/>
              </a:ext>
            </a:extLst>
          </p:cNvPr>
          <p:cNvSpPr>
            <a:spLocks noGrp="1"/>
          </p:cNvSpPr>
          <p:nvPr>
            <p:ph type="body" sz="quarter" idx="3"/>
          </p:nvPr>
        </p:nvSpPr>
        <p:spPr/>
        <p:txBody>
          <a:bodyPr/>
          <a:lstStyle/>
          <a:p>
            <a:r>
              <a:rPr lang="en-US" dirty="0"/>
              <a:t>PowerShell DSC</a:t>
            </a:r>
          </a:p>
        </p:txBody>
      </p:sp>
      <p:sp>
        <p:nvSpPr>
          <p:cNvPr id="10" name="Content Placeholder 9">
            <a:extLst>
              <a:ext uri="{FF2B5EF4-FFF2-40B4-BE49-F238E27FC236}">
                <a16:creationId xmlns:a16="http://schemas.microsoft.com/office/drawing/2014/main" id="{FA8D9D9C-BDB2-400D-B676-4208D40C4652}"/>
              </a:ext>
            </a:extLst>
          </p:cNvPr>
          <p:cNvSpPr>
            <a:spLocks noGrp="1"/>
          </p:cNvSpPr>
          <p:nvPr>
            <p:ph sz="quarter" idx="4"/>
          </p:nvPr>
        </p:nvSpPr>
        <p:spPr/>
        <p:txBody>
          <a:bodyPr/>
          <a:lstStyle/>
          <a:p>
            <a:r>
              <a:rPr lang="en-US" dirty="0"/>
              <a:t>Vision (What)</a:t>
            </a:r>
          </a:p>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D1EFAB43-5764-4994-83EC-E3BD0912A23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32451" y="2754765"/>
            <a:ext cx="2650366" cy="2315583"/>
          </a:xfrm>
          <a:prstGeom prst="rect">
            <a:avLst/>
          </a:prstGeom>
        </p:spPr>
      </p:pic>
      <p:sp>
        <p:nvSpPr>
          <p:cNvPr id="4" name="TextBox 3">
            <a:extLst>
              <a:ext uri="{FF2B5EF4-FFF2-40B4-BE49-F238E27FC236}">
                <a16:creationId xmlns:a16="http://schemas.microsoft.com/office/drawing/2014/main" id="{8B5E2775-ACDA-4E16-89AC-4364D0A0C4FB}"/>
              </a:ext>
            </a:extLst>
          </p:cNvPr>
          <p:cNvSpPr txBox="1"/>
          <p:nvPr/>
        </p:nvSpPr>
        <p:spPr>
          <a:xfrm>
            <a:off x="732450" y="5131467"/>
            <a:ext cx="2245663" cy="369332"/>
          </a:xfrm>
          <a:prstGeom prst="rect">
            <a:avLst/>
          </a:prstGeom>
          <a:noFill/>
        </p:spPr>
        <p:txBody>
          <a:bodyPr wrap="square" rtlCol="0">
            <a:spAutoFit/>
          </a:bodyPr>
          <a:lstStyle/>
          <a:p>
            <a:r>
              <a:rPr lang="en-US" sz="900" dirty="0">
                <a:hlinkClick r:id="rId4" tooltip="http://ahomemakersdiary.blogspot.com/2011/07/baking-ingredientsbaking-supplies-in.html"/>
              </a:rPr>
              <a:t>This Photo</a:t>
            </a:r>
            <a:r>
              <a:rPr lang="en-US" sz="900" dirty="0"/>
              <a:t> by Unknown Author is licensed under </a:t>
            </a:r>
            <a:r>
              <a:rPr lang="en-US" sz="900" dirty="0">
                <a:hlinkClick r:id="rId5" tooltip="https://creativecommons.org/licenses/by-nc-nd/3.0/"/>
              </a:rPr>
              <a:t>CC BY-NC-ND</a:t>
            </a:r>
            <a:endParaRPr lang="en-US" sz="900" dirty="0"/>
          </a:p>
        </p:txBody>
      </p:sp>
      <p:pic>
        <p:nvPicPr>
          <p:cNvPr id="12" name="Picture 11">
            <a:extLst>
              <a:ext uri="{FF2B5EF4-FFF2-40B4-BE49-F238E27FC236}">
                <a16:creationId xmlns:a16="http://schemas.microsoft.com/office/drawing/2014/main" id="{BD31EB02-72F8-46D2-A887-7C1856D7F08D}"/>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312269" y="2754765"/>
            <a:ext cx="3472719" cy="2315583"/>
          </a:xfrm>
          <a:prstGeom prst="rect">
            <a:avLst/>
          </a:prstGeom>
        </p:spPr>
      </p:pic>
      <p:sp>
        <p:nvSpPr>
          <p:cNvPr id="13" name="TextBox 12">
            <a:extLst>
              <a:ext uri="{FF2B5EF4-FFF2-40B4-BE49-F238E27FC236}">
                <a16:creationId xmlns:a16="http://schemas.microsoft.com/office/drawing/2014/main" id="{D15AB7B8-35FB-4F6B-B582-89D20D4C5E5F}"/>
              </a:ext>
            </a:extLst>
          </p:cNvPr>
          <p:cNvSpPr txBox="1"/>
          <p:nvPr/>
        </p:nvSpPr>
        <p:spPr>
          <a:xfrm>
            <a:off x="6312269" y="5201937"/>
            <a:ext cx="3429000" cy="230832"/>
          </a:xfrm>
          <a:prstGeom prst="rect">
            <a:avLst/>
          </a:prstGeom>
          <a:noFill/>
        </p:spPr>
        <p:txBody>
          <a:bodyPr wrap="square" rtlCol="0">
            <a:spAutoFit/>
          </a:bodyPr>
          <a:lstStyle/>
          <a:p>
            <a:r>
              <a:rPr lang="en-US" sz="900">
                <a:hlinkClick r:id="rId7" tooltip="http://english.stackexchange.com/questions/120666/why-is-bread-uncountable-how-do-you-describe-the-three-breads-in-the-picture"/>
              </a:rPr>
              <a:t>This Photo</a:t>
            </a:r>
            <a:r>
              <a:rPr lang="en-US" sz="900"/>
              <a:t> by Unknown Author is licensed under </a:t>
            </a:r>
            <a:r>
              <a:rPr lang="en-US" sz="900">
                <a:hlinkClick r:id="rId8" tooltip="https://creativecommons.org/licenses/by-sa/3.0/"/>
              </a:rPr>
              <a:t>CC BY-SA</a:t>
            </a:r>
            <a:endParaRPr lang="en-US" sz="900"/>
          </a:p>
        </p:txBody>
      </p:sp>
    </p:spTree>
    <p:extLst>
      <p:ext uri="{BB962C8B-B14F-4D97-AF65-F5344CB8AC3E}">
        <p14:creationId xmlns:p14="http://schemas.microsoft.com/office/powerpoint/2010/main" val="1261635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4147AC-DDB1-0045-8F86-1A3988345D01}"/>
              </a:ext>
            </a:extLst>
          </p:cNvPr>
          <p:cNvSpPr>
            <a:spLocks noGrp="1"/>
          </p:cNvSpPr>
          <p:nvPr>
            <p:ph type="title"/>
          </p:nvPr>
        </p:nvSpPr>
        <p:spPr/>
        <p:txBody>
          <a:bodyPr/>
          <a:lstStyle/>
          <a:p>
            <a:r>
              <a:rPr lang="en-US" dirty="0"/>
              <a:t>Infrastructure as Code</a:t>
            </a:r>
          </a:p>
        </p:txBody>
      </p:sp>
      <p:sp>
        <p:nvSpPr>
          <p:cNvPr id="7" name="Content Placeholder 6">
            <a:extLst>
              <a:ext uri="{FF2B5EF4-FFF2-40B4-BE49-F238E27FC236}">
                <a16:creationId xmlns:a16="http://schemas.microsoft.com/office/drawing/2014/main" id="{E3024F92-F5DA-DF48-8FD8-D974896DBEC0}"/>
              </a:ext>
            </a:extLst>
          </p:cNvPr>
          <p:cNvSpPr>
            <a:spLocks noGrp="1"/>
          </p:cNvSpPr>
          <p:nvPr>
            <p:ph idx="4294967295"/>
          </p:nvPr>
        </p:nvSpPr>
        <p:spPr/>
        <p:txBody>
          <a:bodyPr/>
          <a:lstStyle/>
          <a:p>
            <a:r>
              <a:rPr lang="en-US" dirty="0" err="1"/>
              <a:t>IaC</a:t>
            </a:r>
            <a:r>
              <a:rPr lang="en-US" dirty="0"/>
              <a:t> is a methodology-not a product!</a:t>
            </a:r>
          </a:p>
          <a:p>
            <a:r>
              <a:rPr lang="en-US" dirty="0"/>
              <a:t>Treat systems like software</a:t>
            </a:r>
          </a:p>
          <a:p>
            <a:pPr lvl="1"/>
            <a:r>
              <a:rPr lang="en-US" dirty="0"/>
              <a:t>PowerShell</a:t>
            </a:r>
          </a:p>
          <a:p>
            <a:pPr lvl="1"/>
            <a:r>
              <a:rPr lang="en-US" dirty="0"/>
              <a:t>PowerShell DSC</a:t>
            </a:r>
          </a:p>
          <a:p>
            <a:pPr lvl="1"/>
            <a:r>
              <a:rPr lang="en-US" dirty="0"/>
              <a:t>Templates</a:t>
            </a:r>
          </a:p>
          <a:p>
            <a:pPr lvl="1"/>
            <a:r>
              <a:rPr lang="en-US" dirty="0"/>
              <a:t>Automation/Orchestration Tools</a:t>
            </a:r>
          </a:p>
        </p:txBody>
      </p:sp>
      <p:pic>
        <p:nvPicPr>
          <p:cNvPr id="3" name="Picture 2">
            <a:extLst>
              <a:ext uri="{FF2B5EF4-FFF2-40B4-BE49-F238E27FC236}">
                <a16:creationId xmlns:a16="http://schemas.microsoft.com/office/drawing/2014/main" id="{5F2B9D78-EC90-4F4F-AE37-F7AE98A21BF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537938" y="1219318"/>
            <a:ext cx="3506665" cy="3506665"/>
          </a:xfrm>
          <a:prstGeom prst="rect">
            <a:avLst/>
          </a:prstGeom>
        </p:spPr>
      </p:pic>
      <p:sp>
        <p:nvSpPr>
          <p:cNvPr id="4" name="TextBox 3">
            <a:extLst>
              <a:ext uri="{FF2B5EF4-FFF2-40B4-BE49-F238E27FC236}">
                <a16:creationId xmlns:a16="http://schemas.microsoft.com/office/drawing/2014/main" id="{8D35D462-4625-4312-9340-6B7E88723EBB}"/>
              </a:ext>
            </a:extLst>
          </p:cNvPr>
          <p:cNvSpPr txBox="1"/>
          <p:nvPr/>
        </p:nvSpPr>
        <p:spPr>
          <a:xfrm>
            <a:off x="7429500" y="4905928"/>
            <a:ext cx="4762500" cy="230832"/>
          </a:xfrm>
          <a:prstGeom prst="rect">
            <a:avLst/>
          </a:prstGeom>
          <a:noFill/>
        </p:spPr>
        <p:txBody>
          <a:bodyPr wrap="square" rtlCol="0">
            <a:spAutoFit/>
          </a:bodyPr>
          <a:lstStyle/>
          <a:p>
            <a:r>
              <a:rPr lang="en-US" sz="900" dirty="0">
                <a:hlinkClick r:id="rId4" tooltip="http://blocs.xtec.cat/ceipjmperamasinfantil/2014/02/26/el-puzle/"/>
              </a:rPr>
              <a:t>This Photo</a:t>
            </a:r>
            <a:r>
              <a:rPr lang="en-US" sz="900" dirty="0"/>
              <a:t> by Unknown Author is licensed under </a:t>
            </a:r>
            <a:r>
              <a:rPr lang="en-US" sz="900" dirty="0">
                <a:hlinkClick r:id="rId5" tooltip="https://creativecommons.org/licenses/by-nc-sa/3.0/"/>
              </a:rPr>
              <a:t>CC BY-SA-NC</a:t>
            </a:r>
            <a:endParaRPr lang="en-US" sz="900" dirty="0"/>
          </a:p>
        </p:txBody>
      </p:sp>
    </p:spTree>
    <p:extLst>
      <p:ext uri="{BB962C8B-B14F-4D97-AF65-F5344CB8AC3E}">
        <p14:creationId xmlns:p14="http://schemas.microsoft.com/office/powerpoint/2010/main" val="1648017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Tools in Your Arsenal-REST API</a:t>
            </a:r>
          </a:p>
        </p:txBody>
      </p:sp>
      <p:sp>
        <p:nvSpPr>
          <p:cNvPr id="3" name="Slide Number Placeholder 2"/>
          <p:cNvSpPr>
            <a:spLocks noGrp="1"/>
          </p:cNvSpPr>
          <p:nvPr>
            <p:ph type="sldNum" sz="quarter" idx="12"/>
          </p:nvPr>
        </p:nvSpPr>
        <p:spPr/>
        <p:txBody>
          <a:bodyPr/>
          <a:lstStyle/>
          <a:p>
            <a:fld id="{F56C8676-1494-424A-9EE1-69F4EB666BA8}" type="slidenum">
              <a:rPr lang="en-US" smtClean="0"/>
              <a:t>13</a:t>
            </a:fld>
            <a:endParaRPr lang="en-US" dirty="0"/>
          </a:p>
        </p:txBody>
      </p:sp>
      <p:sp>
        <p:nvSpPr>
          <p:cNvPr id="6" name="Content Placeholder 5"/>
          <p:cNvSpPr>
            <a:spLocks noGrp="1"/>
          </p:cNvSpPr>
          <p:nvPr>
            <p:ph idx="4294967295"/>
          </p:nvPr>
        </p:nvSpPr>
        <p:spPr/>
        <p:txBody>
          <a:bodyPr/>
          <a:lstStyle/>
          <a:p>
            <a:r>
              <a:rPr lang="en-US" dirty="0"/>
              <a:t>What makes up a REST API?</a:t>
            </a:r>
          </a:p>
          <a:p>
            <a:r>
              <a:rPr lang="en-US" dirty="0"/>
              <a:t>From F5’s NetOps Training:</a:t>
            </a:r>
          </a:p>
        </p:txBody>
      </p:sp>
      <p:pic>
        <p:nvPicPr>
          <p:cNvPr id="2" name="Picture 1">
            <a:extLst>
              <a:ext uri="{FF2B5EF4-FFF2-40B4-BE49-F238E27FC236}">
                <a16:creationId xmlns:a16="http://schemas.microsoft.com/office/drawing/2014/main" id="{586DBB41-A16A-2F49-BDF1-A693C2A5D74A}"/>
              </a:ext>
            </a:extLst>
          </p:cNvPr>
          <p:cNvPicPr>
            <a:picLocks noChangeAspect="1"/>
          </p:cNvPicPr>
          <p:nvPr/>
        </p:nvPicPr>
        <p:blipFill>
          <a:blip r:embed="rId3"/>
          <a:stretch>
            <a:fillRect/>
          </a:stretch>
        </p:blipFill>
        <p:spPr>
          <a:xfrm>
            <a:off x="1249616" y="2816860"/>
            <a:ext cx="9692768" cy="2094774"/>
          </a:xfrm>
          <a:prstGeom prst="rect">
            <a:avLst/>
          </a:prstGeom>
        </p:spPr>
      </p:pic>
    </p:spTree>
    <p:extLst>
      <p:ext uri="{BB962C8B-B14F-4D97-AF65-F5344CB8AC3E}">
        <p14:creationId xmlns:p14="http://schemas.microsoft.com/office/powerpoint/2010/main" val="3207592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Tools in Your Arsenal-REST API Troubleshooting</a:t>
            </a:r>
          </a:p>
        </p:txBody>
      </p:sp>
      <p:sp>
        <p:nvSpPr>
          <p:cNvPr id="3" name="Slide Number Placeholder 2"/>
          <p:cNvSpPr>
            <a:spLocks noGrp="1"/>
          </p:cNvSpPr>
          <p:nvPr>
            <p:ph type="sldNum" sz="quarter" idx="12"/>
          </p:nvPr>
        </p:nvSpPr>
        <p:spPr/>
        <p:txBody>
          <a:bodyPr/>
          <a:lstStyle/>
          <a:p>
            <a:fld id="{F56C8676-1494-424A-9EE1-69F4EB666BA8}" type="slidenum">
              <a:rPr lang="en-US" smtClean="0"/>
              <a:t>14</a:t>
            </a:fld>
            <a:endParaRPr lang="en-US" dirty="0"/>
          </a:p>
        </p:txBody>
      </p:sp>
      <p:sp>
        <p:nvSpPr>
          <p:cNvPr id="6" name="Content Placeholder 5"/>
          <p:cNvSpPr>
            <a:spLocks noGrp="1"/>
          </p:cNvSpPr>
          <p:nvPr>
            <p:ph idx="4294967295"/>
          </p:nvPr>
        </p:nvSpPr>
        <p:spPr/>
        <p:txBody>
          <a:bodyPr/>
          <a:lstStyle/>
          <a:p>
            <a:r>
              <a:rPr lang="en-US" dirty="0"/>
              <a:t>Authentication</a:t>
            </a:r>
          </a:p>
          <a:p>
            <a:pPr lvl="1"/>
            <a:r>
              <a:rPr lang="en-US" dirty="0"/>
              <a:t>API keys</a:t>
            </a:r>
          </a:p>
          <a:p>
            <a:pPr lvl="2"/>
            <a:r>
              <a:rPr lang="en-US" dirty="0"/>
              <a:t>For authentication, not authorization</a:t>
            </a:r>
          </a:p>
          <a:p>
            <a:r>
              <a:rPr lang="en-US" dirty="0"/>
              <a:t>Access</a:t>
            </a:r>
          </a:p>
          <a:p>
            <a:pPr lvl="1"/>
            <a:r>
              <a:rPr lang="en-US" dirty="0"/>
              <a:t>Firewall Ports: usually TCP 80 &amp; 443</a:t>
            </a:r>
          </a:p>
        </p:txBody>
      </p:sp>
    </p:spTree>
    <p:extLst>
      <p:ext uri="{BB962C8B-B14F-4D97-AF65-F5344CB8AC3E}">
        <p14:creationId xmlns:p14="http://schemas.microsoft.com/office/powerpoint/2010/main" val="2415368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3605E1-51C2-0040-92F7-FF307B18C781}"/>
              </a:ext>
            </a:extLst>
          </p:cNvPr>
          <p:cNvSpPr>
            <a:spLocks noGrp="1"/>
          </p:cNvSpPr>
          <p:nvPr>
            <p:ph type="title"/>
          </p:nvPr>
        </p:nvSpPr>
        <p:spPr/>
        <p:txBody>
          <a:bodyPr/>
          <a:lstStyle/>
          <a:p>
            <a:r>
              <a:rPr lang="en-US" dirty="0"/>
              <a:t>Automating Firewalls and Other Appliances</a:t>
            </a:r>
          </a:p>
        </p:txBody>
      </p:sp>
      <p:sp>
        <p:nvSpPr>
          <p:cNvPr id="8" name="Text Placeholder 7">
            <a:extLst>
              <a:ext uri="{FF2B5EF4-FFF2-40B4-BE49-F238E27FC236}">
                <a16:creationId xmlns:a16="http://schemas.microsoft.com/office/drawing/2014/main" id="{97E08CAE-9E68-D747-A816-909064EB22D5}"/>
              </a:ext>
            </a:extLst>
          </p:cNvPr>
          <p:cNvSpPr>
            <a:spLocks noGrp="1"/>
          </p:cNvSpPr>
          <p:nvPr>
            <p:ph type="body" idx="1"/>
          </p:nvPr>
        </p:nvSpPr>
        <p:spPr/>
        <p:txBody>
          <a:bodyPr/>
          <a:lstStyle/>
          <a:p>
            <a:r>
              <a:rPr lang="en-US" dirty="0"/>
              <a:t>Rest API</a:t>
            </a:r>
          </a:p>
        </p:txBody>
      </p:sp>
      <p:sp>
        <p:nvSpPr>
          <p:cNvPr id="7" name="Content Placeholder 6">
            <a:extLst>
              <a:ext uri="{FF2B5EF4-FFF2-40B4-BE49-F238E27FC236}">
                <a16:creationId xmlns:a16="http://schemas.microsoft.com/office/drawing/2014/main" id="{571F16A3-70CC-6C49-B2E0-60A12A3008EE}"/>
              </a:ext>
            </a:extLst>
          </p:cNvPr>
          <p:cNvSpPr>
            <a:spLocks noGrp="1"/>
          </p:cNvSpPr>
          <p:nvPr>
            <p:ph sz="half" idx="2"/>
          </p:nvPr>
        </p:nvSpPr>
        <p:spPr/>
        <p:txBody>
          <a:bodyPr/>
          <a:lstStyle/>
          <a:p>
            <a:r>
              <a:rPr lang="en-US" dirty="0"/>
              <a:t>Vendor specific</a:t>
            </a:r>
          </a:p>
          <a:p>
            <a:r>
              <a:rPr lang="en-US" dirty="0"/>
              <a:t>Powerful</a:t>
            </a:r>
          </a:p>
          <a:p>
            <a:r>
              <a:rPr lang="en-US" dirty="0"/>
              <a:t>Easy to integrate into programs</a:t>
            </a:r>
          </a:p>
        </p:txBody>
      </p:sp>
      <p:sp>
        <p:nvSpPr>
          <p:cNvPr id="9" name="Text Placeholder 8">
            <a:extLst>
              <a:ext uri="{FF2B5EF4-FFF2-40B4-BE49-F238E27FC236}">
                <a16:creationId xmlns:a16="http://schemas.microsoft.com/office/drawing/2014/main" id="{E6C349BA-B6BC-6B4B-86D5-9B60E16ABA18}"/>
              </a:ext>
            </a:extLst>
          </p:cNvPr>
          <p:cNvSpPr>
            <a:spLocks noGrp="1"/>
          </p:cNvSpPr>
          <p:nvPr>
            <p:ph type="body" sz="quarter" idx="3"/>
          </p:nvPr>
        </p:nvSpPr>
        <p:spPr/>
        <p:txBody>
          <a:bodyPr/>
          <a:lstStyle/>
          <a:p>
            <a:r>
              <a:rPr lang="en-US" dirty="0"/>
              <a:t>PowerShell</a:t>
            </a:r>
          </a:p>
        </p:txBody>
      </p:sp>
      <p:sp>
        <p:nvSpPr>
          <p:cNvPr id="10" name="Content Placeholder 9">
            <a:extLst>
              <a:ext uri="{FF2B5EF4-FFF2-40B4-BE49-F238E27FC236}">
                <a16:creationId xmlns:a16="http://schemas.microsoft.com/office/drawing/2014/main" id="{F0EE640A-49D2-074D-920F-FD02059C34CB}"/>
              </a:ext>
            </a:extLst>
          </p:cNvPr>
          <p:cNvSpPr>
            <a:spLocks noGrp="1"/>
          </p:cNvSpPr>
          <p:nvPr>
            <p:ph sz="quarter" idx="4"/>
          </p:nvPr>
        </p:nvSpPr>
        <p:spPr/>
        <p:txBody>
          <a:bodyPr/>
          <a:lstStyle/>
          <a:p>
            <a:r>
              <a:rPr lang="en-US" dirty="0"/>
              <a:t>PowerShell uses known syntax</a:t>
            </a:r>
          </a:p>
          <a:p>
            <a:r>
              <a:rPr lang="en-US" dirty="0"/>
              <a:t>Modules are available from:</a:t>
            </a:r>
          </a:p>
          <a:p>
            <a:pPr lvl="1"/>
            <a:r>
              <a:rPr lang="en-US" dirty="0"/>
              <a:t>Vendor</a:t>
            </a:r>
          </a:p>
          <a:p>
            <a:pPr lvl="2"/>
            <a:r>
              <a:rPr lang="en-US" dirty="0"/>
              <a:t>Vendor site</a:t>
            </a:r>
          </a:p>
          <a:p>
            <a:pPr lvl="2"/>
            <a:r>
              <a:rPr lang="en-US" dirty="0" err="1"/>
              <a:t>Github</a:t>
            </a:r>
            <a:endParaRPr lang="en-US" dirty="0"/>
          </a:p>
          <a:p>
            <a:pPr lvl="1"/>
            <a:r>
              <a:rPr lang="en-US" dirty="0"/>
              <a:t>PowerShell Gallery</a:t>
            </a:r>
          </a:p>
        </p:txBody>
      </p:sp>
    </p:spTree>
    <p:extLst>
      <p:ext uri="{BB962C8B-B14F-4D97-AF65-F5344CB8AC3E}">
        <p14:creationId xmlns:p14="http://schemas.microsoft.com/office/powerpoint/2010/main" val="3581577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Tools in Your Arsenal-CloudFormation</a:t>
            </a:r>
          </a:p>
        </p:txBody>
      </p:sp>
      <p:sp>
        <p:nvSpPr>
          <p:cNvPr id="3" name="Slide Number Placeholder 2"/>
          <p:cNvSpPr>
            <a:spLocks noGrp="1"/>
          </p:cNvSpPr>
          <p:nvPr>
            <p:ph type="sldNum" sz="quarter" idx="12"/>
          </p:nvPr>
        </p:nvSpPr>
        <p:spPr/>
        <p:txBody>
          <a:bodyPr/>
          <a:lstStyle/>
          <a:p>
            <a:fld id="{F56C8676-1494-424A-9EE1-69F4EB666BA8}" type="slidenum">
              <a:rPr lang="en-US" smtClean="0"/>
              <a:t>16</a:t>
            </a:fld>
            <a:endParaRPr lang="en-US" dirty="0"/>
          </a:p>
        </p:txBody>
      </p:sp>
      <p:sp>
        <p:nvSpPr>
          <p:cNvPr id="2" name="Text Placeholder 1">
            <a:extLst>
              <a:ext uri="{FF2B5EF4-FFF2-40B4-BE49-F238E27FC236}">
                <a16:creationId xmlns:a16="http://schemas.microsoft.com/office/drawing/2014/main" id="{D12FB083-901B-41D0-9BB9-E88AA41D5CBA}"/>
              </a:ext>
            </a:extLst>
          </p:cNvPr>
          <p:cNvSpPr>
            <a:spLocks noGrp="1"/>
          </p:cNvSpPr>
          <p:nvPr>
            <p:ph type="body" idx="1"/>
          </p:nvPr>
        </p:nvSpPr>
        <p:spPr/>
        <p:txBody>
          <a:bodyPr/>
          <a:lstStyle/>
          <a:p>
            <a:r>
              <a:rPr lang="en-US" dirty="0"/>
              <a:t>Traits</a:t>
            </a:r>
          </a:p>
        </p:txBody>
      </p:sp>
      <p:sp>
        <p:nvSpPr>
          <p:cNvPr id="6" name="Content Placeholder 5"/>
          <p:cNvSpPr>
            <a:spLocks noGrp="1"/>
          </p:cNvSpPr>
          <p:nvPr>
            <p:ph sz="half" idx="2"/>
          </p:nvPr>
        </p:nvSpPr>
        <p:spPr/>
        <p:txBody>
          <a:bodyPr/>
          <a:lstStyle/>
          <a:p>
            <a:r>
              <a:rPr lang="en-US" dirty="0"/>
              <a:t>Simple, declarative</a:t>
            </a:r>
          </a:p>
          <a:p>
            <a:r>
              <a:rPr lang="en-US" dirty="0"/>
              <a:t>Editable with your fav text editor</a:t>
            </a:r>
          </a:p>
          <a:p>
            <a:r>
              <a:rPr lang="en-US" dirty="0"/>
              <a:t>Available from your fav vendors!</a:t>
            </a:r>
          </a:p>
        </p:txBody>
      </p:sp>
      <p:sp>
        <p:nvSpPr>
          <p:cNvPr id="4" name="Text Placeholder 3">
            <a:extLst>
              <a:ext uri="{FF2B5EF4-FFF2-40B4-BE49-F238E27FC236}">
                <a16:creationId xmlns:a16="http://schemas.microsoft.com/office/drawing/2014/main" id="{DF9B4EF9-66C8-42D3-845F-0238324A8FB6}"/>
              </a:ext>
            </a:extLst>
          </p:cNvPr>
          <p:cNvSpPr>
            <a:spLocks noGrp="1"/>
          </p:cNvSpPr>
          <p:nvPr>
            <p:ph type="body" sz="quarter" idx="3"/>
          </p:nvPr>
        </p:nvSpPr>
        <p:spPr/>
        <p:txBody>
          <a:bodyPr/>
          <a:lstStyle/>
          <a:p>
            <a:r>
              <a:rPr lang="en-US" dirty="0"/>
              <a:t>AWS WAF Example</a:t>
            </a:r>
          </a:p>
        </p:txBody>
      </p:sp>
      <p:pic>
        <p:nvPicPr>
          <p:cNvPr id="8" name="Content Placeholder 7">
            <a:extLst>
              <a:ext uri="{FF2B5EF4-FFF2-40B4-BE49-F238E27FC236}">
                <a16:creationId xmlns:a16="http://schemas.microsoft.com/office/drawing/2014/main" id="{9ADF665A-2B3B-4D2E-A152-35CD67AFF37E}"/>
              </a:ext>
            </a:extLst>
          </p:cNvPr>
          <p:cNvPicPr>
            <a:picLocks noGrp="1" noChangeAspect="1"/>
          </p:cNvPicPr>
          <p:nvPr>
            <p:ph sz="quarter" idx="4"/>
          </p:nvPr>
        </p:nvPicPr>
        <p:blipFill>
          <a:blip r:embed="rId3"/>
          <a:stretch>
            <a:fillRect/>
          </a:stretch>
        </p:blipFill>
        <p:spPr>
          <a:xfrm>
            <a:off x="6091745" y="2117891"/>
            <a:ext cx="4961032" cy="3480596"/>
          </a:xfrm>
          <a:prstGeom prst="rect">
            <a:avLst/>
          </a:prstGeom>
        </p:spPr>
      </p:pic>
    </p:spTree>
    <p:extLst>
      <p:ext uri="{BB962C8B-B14F-4D97-AF65-F5344CB8AC3E}">
        <p14:creationId xmlns:p14="http://schemas.microsoft.com/office/powerpoint/2010/main" val="1240923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Tools in Your Arsenal-ARM Templates</a:t>
            </a:r>
          </a:p>
        </p:txBody>
      </p:sp>
      <p:sp>
        <p:nvSpPr>
          <p:cNvPr id="3" name="Slide Number Placeholder 2"/>
          <p:cNvSpPr>
            <a:spLocks noGrp="1"/>
          </p:cNvSpPr>
          <p:nvPr>
            <p:ph type="sldNum" sz="quarter" idx="12"/>
          </p:nvPr>
        </p:nvSpPr>
        <p:spPr/>
        <p:txBody>
          <a:bodyPr/>
          <a:lstStyle/>
          <a:p>
            <a:fld id="{F56C8676-1494-424A-9EE1-69F4EB666BA8}" type="slidenum">
              <a:rPr lang="en-US" smtClean="0"/>
              <a:t>17</a:t>
            </a:fld>
            <a:endParaRPr lang="en-US" dirty="0"/>
          </a:p>
        </p:txBody>
      </p:sp>
      <p:sp>
        <p:nvSpPr>
          <p:cNvPr id="2" name="Text Placeholder 1">
            <a:extLst>
              <a:ext uri="{FF2B5EF4-FFF2-40B4-BE49-F238E27FC236}">
                <a16:creationId xmlns:a16="http://schemas.microsoft.com/office/drawing/2014/main" id="{5F05ACF1-A45E-3A43-9D13-72A4334C8F81}"/>
              </a:ext>
            </a:extLst>
          </p:cNvPr>
          <p:cNvSpPr>
            <a:spLocks noGrp="1"/>
          </p:cNvSpPr>
          <p:nvPr>
            <p:ph type="body" idx="1"/>
          </p:nvPr>
        </p:nvSpPr>
        <p:spPr/>
        <p:txBody>
          <a:bodyPr/>
          <a:lstStyle/>
          <a:p>
            <a:r>
              <a:rPr lang="en-US" dirty="0"/>
              <a:t>Traits</a:t>
            </a:r>
          </a:p>
        </p:txBody>
      </p:sp>
      <p:sp>
        <p:nvSpPr>
          <p:cNvPr id="4" name="Content Placeholder 3">
            <a:extLst>
              <a:ext uri="{FF2B5EF4-FFF2-40B4-BE49-F238E27FC236}">
                <a16:creationId xmlns:a16="http://schemas.microsoft.com/office/drawing/2014/main" id="{988B9D57-B676-1A46-91A4-2D4E0FC84D2A}"/>
              </a:ext>
            </a:extLst>
          </p:cNvPr>
          <p:cNvSpPr>
            <a:spLocks noGrp="1"/>
          </p:cNvSpPr>
          <p:nvPr>
            <p:ph sz="half" idx="2"/>
          </p:nvPr>
        </p:nvSpPr>
        <p:spPr/>
        <p:txBody>
          <a:bodyPr/>
          <a:lstStyle/>
          <a:p>
            <a:r>
              <a:rPr lang="en-US" dirty="0"/>
              <a:t>Simple, declarative</a:t>
            </a:r>
          </a:p>
          <a:p>
            <a:r>
              <a:rPr lang="en-US" dirty="0"/>
              <a:t>Editable with your fav text editor</a:t>
            </a:r>
          </a:p>
          <a:p>
            <a:r>
              <a:rPr lang="en-US" dirty="0"/>
              <a:t>Available from your fav vendors!</a:t>
            </a:r>
          </a:p>
          <a:p>
            <a:endParaRPr lang="en-US" dirty="0"/>
          </a:p>
        </p:txBody>
      </p:sp>
      <p:sp>
        <p:nvSpPr>
          <p:cNvPr id="7" name="Text Placeholder 6">
            <a:extLst>
              <a:ext uri="{FF2B5EF4-FFF2-40B4-BE49-F238E27FC236}">
                <a16:creationId xmlns:a16="http://schemas.microsoft.com/office/drawing/2014/main" id="{CEC8E833-98DC-4F44-A94B-5D6BA9E0E8A7}"/>
              </a:ext>
            </a:extLst>
          </p:cNvPr>
          <p:cNvSpPr>
            <a:spLocks noGrp="1"/>
          </p:cNvSpPr>
          <p:nvPr>
            <p:ph type="body" sz="quarter" idx="3"/>
          </p:nvPr>
        </p:nvSpPr>
        <p:spPr/>
        <p:txBody>
          <a:bodyPr/>
          <a:lstStyle/>
          <a:p>
            <a:r>
              <a:rPr lang="en-US" dirty="0"/>
              <a:t>ARM WAF Example </a:t>
            </a:r>
          </a:p>
        </p:txBody>
      </p:sp>
      <p:pic>
        <p:nvPicPr>
          <p:cNvPr id="6" name="Content Placeholder 5">
            <a:extLst>
              <a:ext uri="{FF2B5EF4-FFF2-40B4-BE49-F238E27FC236}">
                <a16:creationId xmlns:a16="http://schemas.microsoft.com/office/drawing/2014/main" id="{AFFD28C3-FB7C-4040-A93C-6B6DB7B7977B}"/>
              </a:ext>
            </a:extLst>
          </p:cNvPr>
          <p:cNvPicPr>
            <a:picLocks noGrp="1" noChangeAspect="1"/>
          </p:cNvPicPr>
          <p:nvPr>
            <p:ph sz="quarter" idx="4"/>
          </p:nvPr>
        </p:nvPicPr>
        <p:blipFill>
          <a:blip r:embed="rId3"/>
          <a:stretch>
            <a:fillRect/>
          </a:stretch>
        </p:blipFill>
        <p:spPr>
          <a:xfrm>
            <a:off x="6304586" y="2202254"/>
            <a:ext cx="5255671" cy="3190943"/>
          </a:xfrm>
          <a:prstGeom prst="rect">
            <a:avLst/>
          </a:prstGeom>
        </p:spPr>
      </p:pic>
    </p:spTree>
    <p:extLst>
      <p:ext uri="{BB962C8B-B14F-4D97-AF65-F5344CB8AC3E}">
        <p14:creationId xmlns:p14="http://schemas.microsoft.com/office/powerpoint/2010/main" val="2916682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Tools in Your Arsenal-Azure Automation</a:t>
            </a:r>
          </a:p>
        </p:txBody>
      </p:sp>
      <p:sp>
        <p:nvSpPr>
          <p:cNvPr id="3" name="Slide Number Placeholder 2"/>
          <p:cNvSpPr>
            <a:spLocks noGrp="1"/>
          </p:cNvSpPr>
          <p:nvPr>
            <p:ph type="sldNum" sz="quarter" idx="12"/>
          </p:nvPr>
        </p:nvSpPr>
        <p:spPr/>
        <p:txBody>
          <a:bodyPr/>
          <a:lstStyle/>
          <a:p>
            <a:fld id="{F56C8676-1494-424A-9EE1-69F4EB666BA8}" type="slidenum">
              <a:rPr lang="en-US" smtClean="0"/>
              <a:t>18</a:t>
            </a:fld>
            <a:endParaRPr lang="en-US" dirty="0"/>
          </a:p>
        </p:txBody>
      </p:sp>
      <p:sp>
        <p:nvSpPr>
          <p:cNvPr id="2" name="Text Placeholder 1">
            <a:extLst>
              <a:ext uri="{FF2B5EF4-FFF2-40B4-BE49-F238E27FC236}">
                <a16:creationId xmlns:a16="http://schemas.microsoft.com/office/drawing/2014/main" id="{5F05ACF1-A45E-3A43-9D13-72A4334C8F81}"/>
              </a:ext>
            </a:extLst>
          </p:cNvPr>
          <p:cNvSpPr>
            <a:spLocks noGrp="1"/>
          </p:cNvSpPr>
          <p:nvPr>
            <p:ph type="body" idx="1"/>
          </p:nvPr>
        </p:nvSpPr>
        <p:spPr/>
        <p:txBody>
          <a:bodyPr/>
          <a:lstStyle/>
          <a:p>
            <a:r>
              <a:rPr lang="en-US" dirty="0"/>
              <a:t>Traits</a:t>
            </a:r>
          </a:p>
        </p:txBody>
      </p:sp>
      <p:sp>
        <p:nvSpPr>
          <p:cNvPr id="4" name="Content Placeholder 3">
            <a:extLst>
              <a:ext uri="{FF2B5EF4-FFF2-40B4-BE49-F238E27FC236}">
                <a16:creationId xmlns:a16="http://schemas.microsoft.com/office/drawing/2014/main" id="{988B9D57-B676-1A46-91A4-2D4E0FC84D2A}"/>
              </a:ext>
            </a:extLst>
          </p:cNvPr>
          <p:cNvSpPr>
            <a:spLocks noGrp="1"/>
          </p:cNvSpPr>
          <p:nvPr>
            <p:ph sz="half" idx="2"/>
          </p:nvPr>
        </p:nvSpPr>
        <p:spPr>
          <a:xfrm>
            <a:off x="631743" y="2094065"/>
            <a:ext cx="4045765" cy="3961324"/>
          </a:xfrm>
        </p:spPr>
        <p:txBody>
          <a:bodyPr/>
          <a:lstStyle/>
          <a:p>
            <a:r>
              <a:rPr lang="en-US" dirty="0"/>
              <a:t>Editable with Azure’s graphical editor</a:t>
            </a:r>
          </a:p>
          <a:p>
            <a:r>
              <a:rPr lang="en-US" dirty="0"/>
              <a:t>Sample runbooks available from the Azure Marketplace</a:t>
            </a:r>
          </a:p>
          <a:p>
            <a:endParaRPr lang="en-US" dirty="0"/>
          </a:p>
        </p:txBody>
      </p:sp>
      <p:sp>
        <p:nvSpPr>
          <p:cNvPr id="7" name="Text Placeholder 6">
            <a:extLst>
              <a:ext uri="{FF2B5EF4-FFF2-40B4-BE49-F238E27FC236}">
                <a16:creationId xmlns:a16="http://schemas.microsoft.com/office/drawing/2014/main" id="{CEC8E833-98DC-4F44-A94B-5D6BA9E0E8A7}"/>
              </a:ext>
            </a:extLst>
          </p:cNvPr>
          <p:cNvSpPr>
            <a:spLocks noGrp="1"/>
          </p:cNvSpPr>
          <p:nvPr>
            <p:ph type="body" sz="quarter" idx="3"/>
          </p:nvPr>
        </p:nvSpPr>
        <p:spPr/>
        <p:txBody>
          <a:bodyPr/>
          <a:lstStyle/>
          <a:p>
            <a:r>
              <a:rPr lang="en-US" dirty="0"/>
              <a:t>Runbook Example</a:t>
            </a:r>
          </a:p>
        </p:txBody>
      </p:sp>
      <p:pic>
        <p:nvPicPr>
          <p:cNvPr id="10" name="Content Placeholder 9">
            <a:extLst>
              <a:ext uri="{FF2B5EF4-FFF2-40B4-BE49-F238E27FC236}">
                <a16:creationId xmlns:a16="http://schemas.microsoft.com/office/drawing/2014/main" id="{2341C4FF-787B-4439-98FE-40826AE4A7A6}"/>
              </a:ext>
            </a:extLst>
          </p:cNvPr>
          <p:cNvPicPr>
            <a:picLocks noGrp="1" noChangeAspect="1"/>
          </p:cNvPicPr>
          <p:nvPr>
            <p:ph sz="quarter" idx="4"/>
          </p:nvPr>
        </p:nvPicPr>
        <p:blipFill>
          <a:blip r:embed="rId3"/>
          <a:stretch>
            <a:fillRect/>
          </a:stretch>
        </p:blipFill>
        <p:spPr>
          <a:xfrm>
            <a:off x="5234492" y="2661139"/>
            <a:ext cx="6466972" cy="2422730"/>
          </a:xfrm>
          <a:prstGeom prst="rect">
            <a:avLst/>
          </a:prstGeom>
        </p:spPr>
      </p:pic>
    </p:spTree>
    <p:extLst>
      <p:ext uri="{BB962C8B-B14F-4D97-AF65-F5344CB8AC3E}">
        <p14:creationId xmlns:p14="http://schemas.microsoft.com/office/powerpoint/2010/main" val="838941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A59CD-D54F-AA4F-96B5-E716FEFF4FFD}"/>
              </a:ext>
            </a:extLst>
          </p:cNvPr>
          <p:cNvSpPr>
            <a:spLocks noGrp="1"/>
          </p:cNvSpPr>
          <p:nvPr>
            <p:ph type="title"/>
          </p:nvPr>
        </p:nvSpPr>
        <p:spPr/>
        <p:txBody>
          <a:bodyPr/>
          <a:lstStyle/>
          <a:p>
            <a:r>
              <a:rPr lang="en-US" dirty="0"/>
              <a:t>JSON Troubleshooting</a:t>
            </a:r>
          </a:p>
        </p:txBody>
      </p:sp>
      <p:sp>
        <p:nvSpPr>
          <p:cNvPr id="3" name="Slide Number Placeholder 2">
            <a:extLst>
              <a:ext uri="{FF2B5EF4-FFF2-40B4-BE49-F238E27FC236}">
                <a16:creationId xmlns:a16="http://schemas.microsoft.com/office/drawing/2014/main" id="{D9DADC8A-70BC-A848-8786-34863877AB96}"/>
              </a:ext>
            </a:extLst>
          </p:cNvPr>
          <p:cNvSpPr>
            <a:spLocks noGrp="1"/>
          </p:cNvSpPr>
          <p:nvPr>
            <p:ph type="sldNum" sz="quarter" idx="12"/>
          </p:nvPr>
        </p:nvSpPr>
        <p:spPr/>
        <p:txBody>
          <a:bodyPr/>
          <a:lstStyle/>
          <a:p>
            <a:fld id="{F56C8676-1494-424A-9EE1-69F4EB666BA8}" type="slidenum">
              <a:rPr lang="en-US" smtClean="0"/>
              <a:t>19</a:t>
            </a:fld>
            <a:endParaRPr lang="en-US" dirty="0"/>
          </a:p>
        </p:txBody>
      </p:sp>
      <p:sp>
        <p:nvSpPr>
          <p:cNvPr id="8" name="Content Placeholder 7">
            <a:extLst>
              <a:ext uri="{FF2B5EF4-FFF2-40B4-BE49-F238E27FC236}">
                <a16:creationId xmlns:a16="http://schemas.microsoft.com/office/drawing/2014/main" id="{09B58B05-03F7-1F4C-9529-0CA87B43C804}"/>
              </a:ext>
            </a:extLst>
          </p:cNvPr>
          <p:cNvSpPr>
            <a:spLocks noGrp="1"/>
          </p:cNvSpPr>
          <p:nvPr>
            <p:ph idx="4294967295"/>
          </p:nvPr>
        </p:nvSpPr>
        <p:spPr/>
        <p:txBody>
          <a:bodyPr/>
          <a:lstStyle/>
          <a:p>
            <a:r>
              <a:rPr lang="en-US" dirty="0"/>
              <a:t>Trailing comma – your arch nemesis</a:t>
            </a:r>
          </a:p>
          <a:p>
            <a:pPr marL="329176" lvl="1" indent="0">
              <a:buNone/>
            </a:pPr>
            <a:endParaRPr lang="en-US" dirty="0"/>
          </a:p>
        </p:txBody>
      </p:sp>
      <p:pic>
        <p:nvPicPr>
          <p:cNvPr id="4" name="Picture 3">
            <a:extLst>
              <a:ext uri="{FF2B5EF4-FFF2-40B4-BE49-F238E27FC236}">
                <a16:creationId xmlns:a16="http://schemas.microsoft.com/office/drawing/2014/main" id="{078ABA16-3389-4A5E-986D-3A7DF18AFBF5}"/>
              </a:ext>
            </a:extLst>
          </p:cNvPr>
          <p:cNvPicPr>
            <a:picLocks noChangeAspect="1"/>
          </p:cNvPicPr>
          <p:nvPr/>
        </p:nvPicPr>
        <p:blipFill>
          <a:blip r:embed="rId3"/>
          <a:stretch>
            <a:fillRect/>
          </a:stretch>
        </p:blipFill>
        <p:spPr>
          <a:xfrm>
            <a:off x="1295561" y="2897129"/>
            <a:ext cx="4395343" cy="1745209"/>
          </a:xfrm>
          <a:prstGeom prst="rect">
            <a:avLst/>
          </a:prstGeom>
        </p:spPr>
      </p:pic>
      <p:pic>
        <p:nvPicPr>
          <p:cNvPr id="6" name="Picture 5">
            <a:extLst>
              <a:ext uri="{FF2B5EF4-FFF2-40B4-BE49-F238E27FC236}">
                <a16:creationId xmlns:a16="http://schemas.microsoft.com/office/drawing/2014/main" id="{1354DEA5-16E5-42DF-B4DD-1F114891F343}"/>
              </a:ext>
            </a:extLst>
          </p:cNvPr>
          <p:cNvPicPr>
            <a:picLocks noChangeAspect="1"/>
          </p:cNvPicPr>
          <p:nvPr/>
        </p:nvPicPr>
        <p:blipFill>
          <a:blip r:embed="rId4"/>
          <a:stretch>
            <a:fillRect/>
          </a:stretch>
        </p:blipFill>
        <p:spPr>
          <a:xfrm>
            <a:off x="5783300" y="2897129"/>
            <a:ext cx="4416849" cy="1897609"/>
          </a:xfrm>
          <a:prstGeom prst="rect">
            <a:avLst/>
          </a:prstGeom>
        </p:spPr>
      </p:pic>
      <p:pic>
        <p:nvPicPr>
          <p:cNvPr id="9" name="Graphic 8" descr="Checkmark">
            <a:extLst>
              <a:ext uri="{FF2B5EF4-FFF2-40B4-BE49-F238E27FC236}">
                <a16:creationId xmlns:a16="http://schemas.microsoft.com/office/drawing/2014/main" id="{40E3A957-E309-47CD-8B68-72A38035D6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77908" y="4337538"/>
            <a:ext cx="914400" cy="914400"/>
          </a:xfrm>
          <a:prstGeom prst="rect">
            <a:avLst/>
          </a:prstGeom>
        </p:spPr>
      </p:pic>
      <p:pic>
        <p:nvPicPr>
          <p:cNvPr id="11" name="Graphic 10" descr="Close">
            <a:extLst>
              <a:ext uri="{FF2B5EF4-FFF2-40B4-BE49-F238E27FC236}">
                <a16:creationId xmlns:a16="http://schemas.microsoft.com/office/drawing/2014/main" id="{AA8A55B5-A916-491C-884B-1E0CCBDA59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0472" y="4334310"/>
            <a:ext cx="914400" cy="914400"/>
          </a:xfrm>
          <a:prstGeom prst="rect">
            <a:avLst/>
          </a:prstGeom>
        </p:spPr>
      </p:pic>
      <p:cxnSp>
        <p:nvCxnSpPr>
          <p:cNvPr id="12" name="Straight Arrow Connector 11">
            <a:extLst>
              <a:ext uri="{FF2B5EF4-FFF2-40B4-BE49-F238E27FC236}">
                <a16:creationId xmlns:a16="http://schemas.microsoft.com/office/drawing/2014/main" id="{535BB5D9-0AD7-2A44-B606-6A9912DDE4E5}"/>
              </a:ext>
            </a:extLst>
          </p:cNvPr>
          <p:cNvCxnSpPr/>
          <p:nvPr/>
        </p:nvCxnSpPr>
        <p:spPr>
          <a:xfrm flipH="1" flipV="1">
            <a:off x="5210355" y="4192438"/>
            <a:ext cx="151854" cy="914400"/>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560371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3E11E42-8A44-184C-87B0-8B4C0BF88614}"/>
              </a:ext>
            </a:extLst>
          </p:cNvPr>
          <p:cNvSpPr>
            <a:spLocks noGrp="1"/>
          </p:cNvSpPr>
          <p:nvPr>
            <p:ph type="title"/>
          </p:nvPr>
        </p:nvSpPr>
        <p:spPr/>
        <p:txBody>
          <a:bodyPr/>
          <a:lstStyle/>
          <a:p>
            <a:r>
              <a:rPr lang="en-US" dirty="0"/>
              <a:t>More Time in the Day</a:t>
            </a:r>
          </a:p>
        </p:txBody>
      </p:sp>
      <p:sp>
        <p:nvSpPr>
          <p:cNvPr id="7" name="Text Placeholder 6">
            <a:extLst>
              <a:ext uri="{FF2B5EF4-FFF2-40B4-BE49-F238E27FC236}">
                <a16:creationId xmlns:a16="http://schemas.microsoft.com/office/drawing/2014/main" id="{B07783C9-944E-D24B-AFD6-21A77AEE5F5B}"/>
              </a:ext>
            </a:extLst>
          </p:cNvPr>
          <p:cNvSpPr>
            <a:spLocks noGrp="1"/>
          </p:cNvSpPr>
          <p:nvPr>
            <p:ph type="body" idx="1"/>
          </p:nvPr>
        </p:nvSpPr>
        <p:spPr/>
        <p:txBody>
          <a:bodyPr>
            <a:normAutofit fontScale="92500"/>
          </a:bodyPr>
          <a:lstStyle/>
          <a:p>
            <a:r>
              <a:rPr lang="en-US" dirty="0"/>
              <a:t>Don’t you wish you had more time?</a:t>
            </a:r>
          </a:p>
        </p:txBody>
      </p:sp>
      <p:sp>
        <p:nvSpPr>
          <p:cNvPr id="8" name="Content Placeholder 7">
            <a:extLst>
              <a:ext uri="{FF2B5EF4-FFF2-40B4-BE49-F238E27FC236}">
                <a16:creationId xmlns:a16="http://schemas.microsoft.com/office/drawing/2014/main" id="{80E4D972-3D2A-9941-81D5-E1099082D5A7}"/>
              </a:ext>
            </a:extLst>
          </p:cNvPr>
          <p:cNvSpPr>
            <a:spLocks noGrp="1"/>
          </p:cNvSpPr>
          <p:nvPr>
            <p:ph sz="half" idx="2"/>
          </p:nvPr>
        </p:nvSpPr>
        <p:spPr/>
        <p:txBody>
          <a:bodyPr/>
          <a:lstStyle/>
          <a:p>
            <a:r>
              <a:rPr lang="en-US" dirty="0"/>
              <a:t>Time for project work?</a:t>
            </a:r>
          </a:p>
          <a:p>
            <a:r>
              <a:rPr lang="en-US" dirty="0"/>
              <a:t>Time for training?</a:t>
            </a:r>
          </a:p>
          <a:p>
            <a:r>
              <a:rPr lang="en-US" dirty="0"/>
              <a:t>Time for lunch?</a:t>
            </a:r>
          </a:p>
          <a:p>
            <a:r>
              <a:rPr lang="en-US" dirty="0"/>
              <a:t>Time for vacation?</a:t>
            </a:r>
          </a:p>
        </p:txBody>
      </p:sp>
      <p:pic>
        <p:nvPicPr>
          <p:cNvPr id="4" name="Picture 3">
            <a:extLst>
              <a:ext uri="{FF2B5EF4-FFF2-40B4-BE49-F238E27FC236}">
                <a16:creationId xmlns:a16="http://schemas.microsoft.com/office/drawing/2014/main" id="{91D44DAB-081B-41FD-9072-9190FB7AB16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408164" y="2094065"/>
            <a:ext cx="2624328" cy="2816352"/>
          </a:xfrm>
          <a:prstGeom prst="rect">
            <a:avLst/>
          </a:prstGeom>
        </p:spPr>
      </p:pic>
      <p:sp>
        <p:nvSpPr>
          <p:cNvPr id="5" name="TextBox 4">
            <a:extLst>
              <a:ext uri="{FF2B5EF4-FFF2-40B4-BE49-F238E27FC236}">
                <a16:creationId xmlns:a16="http://schemas.microsoft.com/office/drawing/2014/main" id="{F6AF5144-51C7-4222-AC1F-C02122E2DA43}"/>
              </a:ext>
            </a:extLst>
          </p:cNvPr>
          <p:cNvSpPr txBox="1"/>
          <p:nvPr/>
        </p:nvSpPr>
        <p:spPr>
          <a:xfrm>
            <a:off x="7408164" y="5021842"/>
            <a:ext cx="2624328" cy="369332"/>
          </a:xfrm>
          <a:prstGeom prst="rect">
            <a:avLst/>
          </a:prstGeom>
          <a:noFill/>
        </p:spPr>
        <p:txBody>
          <a:bodyPr wrap="square" rtlCol="0">
            <a:spAutoFit/>
          </a:bodyPr>
          <a:lstStyle/>
          <a:p>
            <a:r>
              <a:rPr lang="en-US" sz="900" dirty="0">
                <a:hlinkClick r:id="rId4" tooltip="https://laymanointing.wordpress.com/2014/11/07/four-days-late-but-hes-still-on-time/"/>
              </a:rPr>
              <a:t>This Photo</a:t>
            </a:r>
            <a:r>
              <a:rPr lang="en-US" sz="900" dirty="0"/>
              <a:t> by Unknown Author is licensed under </a:t>
            </a:r>
            <a:r>
              <a:rPr lang="en-US" sz="900" dirty="0">
                <a:hlinkClick r:id="rId5" tooltip="https://creativecommons.org/licenses/by-nc-nd/3.0/"/>
              </a:rPr>
              <a:t>CC BY-NC-ND</a:t>
            </a:r>
            <a:endParaRPr lang="en-US" sz="900" dirty="0"/>
          </a:p>
        </p:txBody>
      </p:sp>
    </p:spTree>
    <p:extLst>
      <p:ext uri="{BB962C8B-B14F-4D97-AF65-F5344CB8AC3E}">
        <p14:creationId xmlns:p14="http://schemas.microsoft.com/office/powerpoint/2010/main" val="2855345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D7829A1-A3A3-45C0-B77A-2D29FA9E658D}"/>
              </a:ext>
            </a:extLst>
          </p:cNvPr>
          <p:cNvSpPr>
            <a:spLocks noGrp="1"/>
          </p:cNvSpPr>
          <p:nvPr>
            <p:ph type="title"/>
          </p:nvPr>
        </p:nvSpPr>
        <p:spPr/>
        <p:txBody>
          <a:bodyPr/>
          <a:lstStyle/>
          <a:p>
            <a:r>
              <a:rPr lang="en-US" dirty="0"/>
              <a:t>Automation Tools</a:t>
            </a:r>
          </a:p>
        </p:txBody>
      </p:sp>
      <p:sp>
        <p:nvSpPr>
          <p:cNvPr id="9" name="Text Placeholder 8">
            <a:extLst>
              <a:ext uri="{FF2B5EF4-FFF2-40B4-BE49-F238E27FC236}">
                <a16:creationId xmlns:a16="http://schemas.microsoft.com/office/drawing/2014/main" id="{313BCE62-8150-42CD-91A9-C2BAD333AEE2}"/>
              </a:ext>
            </a:extLst>
          </p:cNvPr>
          <p:cNvSpPr>
            <a:spLocks noGrp="1"/>
          </p:cNvSpPr>
          <p:nvPr>
            <p:ph type="body" idx="1"/>
          </p:nvPr>
        </p:nvSpPr>
        <p:spPr/>
        <p:txBody>
          <a:bodyPr/>
          <a:lstStyle/>
          <a:p>
            <a:r>
              <a:rPr lang="en-US" dirty="0"/>
              <a:t>Chef</a:t>
            </a:r>
          </a:p>
        </p:txBody>
      </p:sp>
      <p:sp>
        <p:nvSpPr>
          <p:cNvPr id="10" name="Content Placeholder 9">
            <a:extLst>
              <a:ext uri="{FF2B5EF4-FFF2-40B4-BE49-F238E27FC236}">
                <a16:creationId xmlns:a16="http://schemas.microsoft.com/office/drawing/2014/main" id="{02F6B28C-100F-4D65-9736-717515A46AB5}"/>
              </a:ext>
            </a:extLst>
          </p:cNvPr>
          <p:cNvSpPr>
            <a:spLocks noGrp="1"/>
          </p:cNvSpPr>
          <p:nvPr>
            <p:ph sz="half" idx="2"/>
          </p:nvPr>
        </p:nvSpPr>
        <p:spPr/>
        <p:txBody>
          <a:bodyPr/>
          <a:lstStyle/>
          <a:p>
            <a:r>
              <a:rPr lang="en-US" dirty="0"/>
              <a:t>Tons of free training</a:t>
            </a:r>
          </a:p>
          <a:p>
            <a:r>
              <a:rPr lang="en-US" dirty="0"/>
              <a:t>Azure/AWS native support</a:t>
            </a:r>
          </a:p>
          <a:p>
            <a:r>
              <a:rPr lang="en-US" dirty="0"/>
              <a:t>DevOps Focus</a:t>
            </a:r>
          </a:p>
          <a:p>
            <a:endParaRPr lang="en-US" dirty="0"/>
          </a:p>
        </p:txBody>
      </p:sp>
      <p:sp>
        <p:nvSpPr>
          <p:cNvPr id="11" name="Text Placeholder 10">
            <a:extLst>
              <a:ext uri="{FF2B5EF4-FFF2-40B4-BE49-F238E27FC236}">
                <a16:creationId xmlns:a16="http://schemas.microsoft.com/office/drawing/2014/main" id="{B671B14B-BB01-49F2-9A24-A6A2B23885F0}"/>
              </a:ext>
            </a:extLst>
          </p:cNvPr>
          <p:cNvSpPr>
            <a:spLocks noGrp="1"/>
          </p:cNvSpPr>
          <p:nvPr>
            <p:ph type="body" sz="quarter" idx="3"/>
          </p:nvPr>
        </p:nvSpPr>
        <p:spPr/>
        <p:txBody>
          <a:bodyPr/>
          <a:lstStyle/>
          <a:p>
            <a:r>
              <a:rPr lang="en-US" dirty="0"/>
              <a:t>Puppet</a:t>
            </a:r>
          </a:p>
        </p:txBody>
      </p:sp>
      <p:sp>
        <p:nvSpPr>
          <p:cNvPr id="12" name="Content Placeholder 11">
            <a:extLst>
              <a:ext uri="{FF2B5EF4-FFF2-40B4-BE49-F238E27FC236}">
                <a16:creationId xmlns:a16="http://schemas.microsoft.com/office/drawing/2014/main" id="{DDFEA236-BA43-4B7D-B516-1981C1B21C59}"/>
              </a:ext>
            </a:extLst>
          </p:cNvPr>
          <p:cNvSpPr>
            <a:spLocks noGrp="1"/>
          </p:cNvSpPr>
          <p:nvPr>
            <p:ph sz="quarter" idx="4"/>
          </p:nvPr>
        </p:nvSpPr>
        <p:spPr/>
        <p:txBody>
          <a:bodyPr/>
          <a:lstStyle/>
          <a:p>
            <a:r>
              <a:rPr lang="en-US" dirty="0"/>
              <a:t>Paid and Free Training</a:t>
            </a:r>
          </a:p>
          <a:p>
            <a:r>
              <a:rPr lang="en-US" dirty="0"/>
              <a:t>Azure/AWS native support</a:t>
            </a:r>
          </a:p>
          <a:p>
            <a:r>
              <a:rPr lang="en-US" dirty="0"/>
              <a:t>Operations/System Admin Focus</a:t>
            </a:r>
          </a:p>
          <a:p>
            <a:pPr marL="0" indent="0">
              <a:buNone/>
            </a:pPr>
            <a:endParaRPr lang="en-US" dirty="0"/>
          </a:p>
        </p:txBody>
      </p:sp>
      <p:pic>
        <p:nvPicPr>
          <p:cNvPr id="3" name="Picture 2">
            <a:extLst>
              <a:ext uri="{FF2B5EF4-FFF2-40B4-BE49-F238E27FC236}">
                <a16:creationId xmlns:a16="http://schemas.microsoft.com/office/drawing/2014/main" id="{CD010E68-6DB6-4BC0-B424-A9D8410B4CF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625945" y="3842328"/>
            <a:ext cx="1376821" cy="1473199"/>
          </a:xfrm>
          <a:prstGeom prst="rect">
            <a:avLst/>
          </a:prstGeom>
        </p:spPr>
      </p:pic>
      <p:pic>
        <p:nvPicPr>
          <p:cNvPr id="6" name="Picture 5">
            <a:extLst>
              <a:ext uri="{FF2B5EF4-FFF2-40B4-BE49-F238E27FC236}">
                <a16:creationId xmlns:a16="http://schemas.microsoft.com/office/drawing/2014/main" id="{C61928DF-66AE-4462-A362-0117ED38504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154350" y="4074725"/>
            <a:ext cx="2279760" cy="1438003"/>
          </a:xfrm>
          <a:prstGeom prst="rect">
            <a:avLst/>
          </a:prstGeom>
        </p:spPr>
      </p:pic>
    </p:spTree>
    <p:extLst>
      <p:ext uri="{BB962C8B-B14F-4D97-AF65-F5344CB8AC3E}">
        <p14:creationId xmlns:p14="http://schemas.microsoft.com/office/powerpoint/2010/main" val="616586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F3906-12EA-4BC6-90BF-42F374D48801}"/>
              </a:ext>
            </a:extLst>
          </p:cNvPr>
          <p:cNvSpPr>
            <a:spLocks noGrp="1"/>
          </p:cNvSpPr>
          <p:nvPr>
            <p:ph type="title"/>
          </p:nvPr>
        </p:nvSpPr>
        <p:spPr/>
        <p:txBody>
          <a:bodyPr/>
          <a:lstStyle/>
          <a:p>
            <a:r>
              <a:rPr lang="en-US" dirty="0"/>
              <a:t>Recap-Tying Things Together</a:t>
            </a:r>
          </a:p>
        </p:txBody>
      </p:sp>
      <p:sp>
        <p:nvSpPr>
          <p:cNvPr id="3" name="Slide Number Placeholder 2">
            <a:extLst>
              <a:ext uri="{FF2B5EF4-FFF2-40B4-BE49-F238E27FC236}">
                <a16:creationId xmlns:a16="http://schemas.microsoft.com/office/drawing/2014/main" id="{64AB5E5A-3477-455F-9F6D-80818E392B88}"/>
              </a:ext>
            </a:extLst>
          </p:cNvPr>
          <p:cNvSpPr>
            <a:spLocks noGrp="1"/>
          </p:cNvSpPr>
          <p:nvPr>
            <p:ph type="sldNum" sz="quarter" idx="12"/>
          </p:nvPr>
        </p:nvSpPr>
        <p:spPr/>
        <p:txBody>
          <a:bodyPr/>
          <a:lstStyle/>
          <a:p>
            <a:fld id="{F56C8676-1494-424A-9EE1-69F4EB666BA8}" type="slidenum">
              <a:rPr lang="en-US" smtClean="0"/>
              <a:t>21</a:t>
            </a:fld>
            <a:endParaRPr lang="en-US" dirty="0"/>
          </a:p>
        </p:txBody>
      </p:sp>
      <p:sp>
        <p:nvSpPr>
          <p:cNvPr id="8" name="Content Placeholder 7">
            <a:extLst>
              <a:ext uri="{FF2B5EF4-FFF2-40B4-BE49-F238E27FC236}">
                <a16:creationId xmlns:a16="http://schemas.microsoft.com/office/drawing/2014/main" id="{8D1CEC4D-5B1D-41BA-8815-1272788268A6}"/>
              </a:ext>
            </a:extLst>
          </p:cNvPr>
          <p:cNvSpPr>
            <a:spLocks noGrp="1"/>
          </p:cNvSpPr>
          <p:nvPr>
            <p:ph sz="half" idx="2"/>
          </p:nvPr>
        </p:nvSpPr>
        <p:spPr/>
        <p:txBody>
          <a:bodyPr/>
          <a:lstStyle/>
          <a:p>
            <a:r>
              <a:rPr lang="en-US" dirty="0"/>
              <a:t>Automate routine tasks</a:t>
            </a:r>
          </a:p>
          <a:p>
            <a:r>
              <a:rPr lang="en-US" dirty="0"/>
              <a:t>You don’t have to be a developer to benefit…</a:t>
            </a:r>
          </a:p>
          <a:p>
            <a:r>
              <a:rPr lang="en-US" dirty="0"/>
              <a:t>You can go on vacation!</a:t>
            </a:r>
          </a:p>
        </p:txBody>
      </p:sp>
      <p:pic>
        <p:nvPicPr>
          <p:cNvPr id="19" name="Content Placeholder 18">
            <a:extLst>
              <a:ext uri="{FF2B5EF4-FFF2-40B4-BE49-F238E27FC236}">
                <a16:creationId xmlns:a16="http://schemas.microsoft.com/office/drawing/2014/main" id="{F7BEF5BF-76B9-4CFD-A098-DA7CA0C6D9C2}"/>
              </a:ext>
            </a:extLst>
          </p:cNvPr>
          <p:cNvPicPr>
            <a:picLocks noGrp="1" noChangeAspect="1"/>
          </p:cNvPicPr>
          <p:nvPr>
            <p:ph sz="quarter" idx="4"/>
          </p:nvPr>
        </p:nvPicPr>
        <p:blipFill>
          <a:blip r:embed="rId3">
            <a:extLst>
              <a:ext uri="{837473B0-CC2E-450A-ABE3-18F120FF3D39}">
                <a1611:picAttrSrcUrl xmlns:a1611="http://schemas.microsoft.com/office/drawing/2016/11/main" r:id="rId4"/>
              </a:ext>
            </a:extLst>
          </a:blip>
          <a:stretch>
            <a:fillRect/>
          </a:stretch>
        </p:blipFill>
        <p:spPr>
          <a:xfrm>
            <a:off x="6311900" y="1701170"/>
            <a:ext cx="5389563" cy="3455660"/>
          </a:xfrm>
        </p:spPr>
      </p:pic>
      <p:sp>
        <p:nvSpPr>
          <p:cNvPr id="20" name="TextBox 19">
            <a:extLst>
              <a:ext uri="{FF2B5EF4-FFF2-40B4-BE49-F238E27FC236}">
                <a16:creationId xmlns:a16="http://schemas.microsoft.com/office/drawing/2014/main" id="{95F5EF0C-DBFF-402A-8BDA-D34E168F0340}"/>
              </a:ext>
            </a:extLst>
          </p:cNvPr>
          <p:cNvSpPr txBox="1"/>
          <p:nvPr/>
        </p:nvSpPr>
        <p:spPr>
          <a:xfrm>
            <a:off x="6311900" y="5156830"/>
            <a:ext cx="5389563" cy="230832"/>
          </a:xfrm>
          <a:prstGeom prst="rect">
            <a:avLst/>
          </a:prstGeom>
          <a:noFill/>
        </p:spPr>
        <p:txBody>
          <a:bodyPr wrap="square" rtlCol="0">
            <a:spAutoFit/>
          </a:bodyPr>
          <a:lstStyle/>
          <a:p>
            <a:r>
              <a:rPr lang="en-US" sz="900">
                <a:hlinkClick r:id="rId4" tooltip="http://priyankavictor.blogspot.com/2014/04/v-vacation.html"/>
              </a:rPr>
              <a:t>This Photo</a:t>
            </a:r>
            <a:r>
              <a:rPr lang="en-US" sz="900"/>
              <a:t> by Unknown Author is licensed under </a:t>
            </a:r>
            <a:r>
              <a:rPr lang="en-US" sz="900">
                <a:hlinkClick r:id="rId5" tooltip="https://creativecommons.org/licenses/by-nc-nd/3.0/"/>
              </a:rPr>
              <a:t>CC BY-NC-ND</a:t>
            </a:r>
            <a:endParaRPr lang="en-US" sz="900"/>
          </a:p>
        </p:txBody>
      </p:sp>
    </p:spTree>
    <p:extLst>
      <p:ext uri="{BB962C8B-B14F-4D97-AF65-F5344CB8AC3E}">
        <p14:creationId xmlns:p14="http://schemas.microsoft.com/office/powerpoint/2010/main" val="2733529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Slide</a:t>
            </a:r>
          </a:p>
        </p:txBody>
      </p:sp>
      <p:sp>
        <p:nvSpPr>
          <p:cNvPr id="3" name="Slide Number Placeholder 2"/>
          <p:cNvSpPr>
            <a:spLocks noGrp="1"/>
          </p:cNvSpPr>
          <p:nvPr>
            <p:ph type="sldNum" sz="quarter" idx="12"/>
          </p:nvPr>
        </p:nvSpPr>
        <p:spPr/>
        <p:txBody>
          <a:bodyPr/>
          <a:lstStyle/>
          <a:p>
            <a:fld id="{F56C8676-1494-424A-9EE1-69F4EB666BA8}" type="slidenum">
              <a:rPr lang="en-US" smtClean="0"/>
              <a:t>22</a:t>
            </a:fld>
            <a:endParaRPr lang="en-US" dirty="0"/>
          </a:p>
        </p:txBody>
      </p:sp>
      <p:sp>
        <p:nvSpPr>
          <p:cNvPr id="4" name="Content Placeholder 3"/>
          <p:cNvSpPr>
            <a:spLocks noGrp="1"/>
          </p:cNvSpPr>
          <p:nvPr>
            <p:ph idx="4294967295"/>
          </p:nvPr>
        </p:nvSpPr>
        <p:spPr>
          <a:xfrm>
            <a:off x="628953" y="1489420"/>
            <a:ext cx="10921999" cy="4525193"/>
          </a:xfrm>
        </p:spPr>
        <p:txBody>
          <a:bodyPr>
            <a:normAutofit/>
          </a:bodyPr>
          <a:lstStyle/>
          <a:p>
            <a:pPr>
              <a:lnSpc>
                <a:spcPct val="95000"/>
              </a:lnSpc>
            </a:pPr>
            <a:r>
              <a:rPr lang="en-US" dirty="0"/>
              <a:t>Next week you should:</a:t>
            </a:r>
          </a:p>
          <a:p>
            <a:pPr lvl="1"/>
            <a:r>
              <a:rPr lang="en-US" dirty="0"/>
              <a:t>Define at least one use case where you can start using </a:t>
            </a:r>
            <a:r>
              <a:rPr lang="en-US" dirty="0" err="1"/>
              <a:t>DevSecOps</a:t>
            </a:r>
            <a:r>
              <a:rPr lang="en-US" dirty="0"/>
              <a:t> to improve your life</a:t>
            </a:r>
          </a:p>
          <a:p>
            <a:pPr>
              <a:lnSpc>
                <a:spcPct val="95000"/>
              </a:lnSpc>
            </a:pPr>
            <a:r>
              <a:rPr lang="en-US" dirty="0"/>
              <a:t>In the first three months following this presentation you should:</a:t>
            </a:r>
          </a:p>
          <a:p>
            <a:pPr lvl="1"/>
            <a:r>
              <a:rPr lang="en-US" dirty="0"/>
              <a:t>Get more comfortable with PowerShell and PowerShell DSC if you are not already</a:t>
            </a:r>
          </a:p>
          <a:p>
            <a:pPr lvl="1"/>
            <a:r>
              <a:rPr lang="en-US" dirty="0"/>
              <a:t>Play with JSON and get familiar with the syntax</a:t>
            </a:r>
          </a:p>
          <a:p>
            <a:pPr>
              <a:lnSpc>
                <a:spcPct val="95000"/>
              </a:lnSpc>
            </a:pPr>
            <a:r>
              <a:rPr lang="en-US" dirty="0"/>
              <a:t>Within six months you should:</a:t>
            </a:r>
          </a:p>
          <a:p>
            <a:pPr lvl="1"/>
            <a:r>
              <a:rPr lang="en-US" dirty="0"/>
              <a:t>Be working on your first use case…</a:t>
            </a:r>
          </a:p>
        </p:txBody>
      </p:sp>
    </p:spTree>
    <p:extLst>
      <p:ext uri="{BB962C8B-B14F-4D97-AF65-F5344CB8AC3E}">
        <p14:creationId xmlns:p14="http://schemas.microsoft.com/office/powerpoint/2010/main" val="1969283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4A527A-5CE3-664D-AC31-8BEBE1DB284A}"/>
              </a:ext>
            </a:extLst>
          </p:cNvPr>
          <p:cNvSpPr>
            <a:spLocks noGrp="1"/>
          </p:cNvSpPr>
          <p:nvPr>
            <p:ph type="title"/>
          </p:nvPr>
        </p:nvSpPr>
        <p:spPr/>
        <p:txBody>
          <a:bodyPr/>
          <a:lstStyle/>
          <a:p>
            <a:r>
              <a:rPr lang="en-US" dirty="0"/>
              <a:t>Learning Resources-Videos</a:t>
            </a:r>
          </a:p>
        </p:txBody>
      </p:sp>
      <p:sp>
        <p:nvSpPr>
          <p:cNvPr id="7" name="Content Placeholder 6">
            <a:extLst>
              <a:ext uri="{FF2B5EF4-FFF2-40B4-BE49-F238E27FC236}">
                <a16:creationId xmlns:a16="http://schemas.microsoft.com/office/drawing/2014/main" id="{E00FBC97-D40E-8241-8330-5D800204F633}"/>
              </a:ext>
            </a:extLst>
          </p:cNvPr>
          <p:cNvSpPr>
            <a:spLocks noGrp="1"/>
          </p:cNvSpPr>
          <p:nvPr>
            <p:ph idx="4294967295"/>
          </p:nvPr>
        </p:nvSpPr>
        <p:spPr/>
        <p:txBody>
          <a:bodyPr>
            <a:normAutofit/>
          </a:bodyPr>
          <a:lstStyle/>
          <a:p>
            <a:r>
              <a:rPr lang="en-US" dirty="0"/>
              <a:t>Pluralsight</a:t>
            </a:r>
          </a:p>
          <a:p>
            <a:pPr lvl="1"/>
            <a:r>
              <a:rPr lang="en-US" dirty="0"/>
              <a:t>Paths: Windows PowerShell: Essentials</a:t>
            </a:r>
          </a:p>
          <a:p>
            <a:pPr lvl="1"/>
            <a:r>
              <a:rPr lang="en-US" dirty="0"/>
              <a:t>Windows PowerShell Desired State Configuration Fundamentals</a:t>
            </a:r>
          </a:p>
          <a:p>
            <a:pPr lvl="1"/>
            <a:r>
              <a:rPr lang="en-US" dirty="0"/>
              <a:t>Automating AWS with CloudFormation</a:t>
            </a:r>
          </a:p>
          <a:p>
            <a:pPr lvl="1"/>
            <a:r>
              <a:rPr lang="en-US" dirty="0"/>
              <a:t>Getting Started with Azure Automation</a:t>
            </a:r>
          </a:p>
          <a:p>
            <a:pPr lvl="1"/>
            <a:r>
              <a:rPr lang="en-US" dirty="0"/>
              <a:t>Getting Productive with Chef Cookbooks</a:t>
            </a:r>
          </a:p>
          <a:p>
            <a:pPr lvl="1"/>
            <a:r>
              <a:rPr lang="en-US" dirty="0"/>
              <a:t>Paths: Configuration Management using Puppet</a:t>
            </a:r>
          </a:p>
          <a:p>
            <a:pPr marL="329176" lvl="1" indent="0">
              <a:buNone/>
            </a:pPr>
            <a:endParaRPr lang="en-US" dirty="0"/>
          </a:p>
        </p:txBody>
      </p:sp>
    </p:spTree>
    <p:extLst>
      <p:ext uri="{BB962C8B-B14F-4D97-AF65-F5344CB8AC3E}">
        <p14:creationId xmlns:p14="http://schemas.microsoft.com/office/powerpoint/2010/main" val="1244733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Learning Resources-Books</a:t>
            </a:r>
          </a:p>
        </p:txBody>
      </p:sp>
      <p:sp>
        <p:nvSpPr>
          <p:cNvPr id="7" name="Content Placeholder 6"/>
          <p:cNvSpPr>
            <a:spLocks noGrp="1"/>
          </p:cNvSpPr>
          <p:nvPr>
            <p:ph idx="4294967295"/>
          </p:nvPr>
        </p:nvSpPr>
        <p:spPr/>
        <p:txBody>
          <a:bodyPr>
            <a:normAutofit fontScale="92500" lnSpcReduction="20000"/>
          </a:bodyPr>
          <a:lstStyle/>
          <a:p>
            <a:r>
              <a:rPr lang="en-US" dirty="0"/>
              <a:t>Learn Windows PowerShell in a Month of Lunches, 3</a:t>
            </a:r>
            <a:r>
              <a:rPr lang="en-US" baseline="30000" dirty="0"/>
              <a:t>rd</a:t>
            </a:r>
            <a:r>
              <a:rPr lang="en-US" dirty="0"/>
              <a:t> Edition</a:t>
            </a:r>
          </a:p>
          <a:p>
            <a:pPr lvl="1"/>
            <a:r>
              <a:rPr lang="en-US" dirty="0"/>
              <a:t>By Don Jones and Jeffery Hicks</a:t>
            </a:r>
          </a:p>
          <a:p>
            <a:r>
              <a:rPr lang="en-US" dirty="0"/>
              <a:t>Pro PowerShell Desired State Configuration</a:t>
            </a:r>
          </a:p>
          <a:p>
            <a:pPr lvl="1"/>
            <a:r>
              <a:rPr lang="en-US" dirty="0"/>
              <a:t>By </a:t>
            </a:r>
            <a:r>
              <a:rPr lang="en-US" dirty="0" err="1"/>
              <a:t>Ravikanth</a:t>
            </a:r>
            <a:r>
              <a:rPr lang="en-US" dirty="0"/>
              <a:t> </a:t>
            </a:r>
            <a:r>
              <a:rPr lang="en-US" dirty="0" err="1"/>
              <a:t>Chagani</a:t>
            </a:r>
            <a:endParaRPr lang="en-US" dirty="0"/>
          </a:p>
          <a:p>
            <a:r>
              <a:rPr lang="en-US" dirty="0"/>
              <a:t>Implementing DevOps with Microsoft Azure</a:t>
            </a:r>
          </a:p>
          <a:p>
            <a:pPr lvl="1"/>
            <a:r>
              <a:rPr lang="en-US" dirty="0"/>
              <a:t>By Mitesh </a:t>
            </a:r>
            <a:r>
              <a:rPr lang="en-US" dirty="0" err="1"/>
              <a:t>Soni</a:t>
            </a:r>
            <a:endParaRPr lang="en-US" dirty="0"/>
          </a:p>
          <a:p>
            <a:r>
              <a:rPr lang="en-US" dirty="0"/>
              <a:t>Effective DevOps with AWS</a:t>
            </a:r>
          </a:p>
          <a:p>
            <a:pPr lvl="1"/>
            <a:r>
              <a:rPr lang="en-US" dirty="0"/>
              <a:t>By Nathaniel Felsen</a:t>
            </a:r>
          </a:p>
          <a:p>
            <a:r>
              <a:rPr lang="en-US" dirty="0"/>
              <a:t>Windows Server 2019 &amp; PowerShell All-in-One Desk Reference For Dummies (Release date: April 30, 2019)</a:t>
            </a:r>
          </a:p>
          <a:p>
            <a:pPr lvl="1"/>
            <a:r>
              <a:rPr lang="en-US" dirty="0"/>
              <a:t>By Sara Perrott</a:t>
            </a:r>
          </a:p>
          <a:p>
            <a:endParaRPr lang="en-US" dirty="0"/>
          </a:p>
        </p:txBody>
      </p:sp>
    </p:spTree>
    <p:extLst>
      <p:ext uri="{BB962C8B-B14F-4D97-AF65-F5344CB8AC3E}">
        <p14:creationId xmlns:p14="http://schemas.microsoft.com/office/powerpoint/2010/main" val="3889943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4A527A-5CE3-664D-AC31-8BEBE1DB284A}"/>
              </a:ext>
            </a:extLst>
          </p:cNvPr>
          <p:cNvSpPr>
            <a:spLocks noGrp="1"/>
          </p:cNvSpPr>
          <p:nvPr>
            <p:ph type="title"/>
          </p:nvPr>
        </p:nvSpPr>
        <p:spPr/>
        <p:txBody>
          <a:bodyPr/>
          <a:lstStyle/>
          <a:p>
            <a:r>
              <a:rPr lang="en-US" dirty="0"/>
              <a:t>Learning Resources-Other</a:t>
            </a:r>
          </a:p>
        </p:txBody>
      </p:sp>
      <p:sp>
        <p:nvSpPr>
          <p:cNvPr id="7" name="Content Placeholder 6">
            <a:extLst>
              <a:ext uri="{FF2B5EF4-FFF2-40B4-BE49-F238E27FC236}">
                <a16:creationId xmlns:a16="http://schemas.microsoft.com/office/drawing/2014/main" id="{E00FBC97-D40E-8241-8330-5D800204F633}"/>
              </a:ext>
            </a:extLst>
          </p:cNvPr>
          <p:cNvSpPr>
            <a:spLocks noGrp="1"/>
          </p:cNvSpPr>
          <p:nvPr>
            <p:ph idx="4294967295"/>
          </p:nvPr>
        </p:nvSpPr>
        <p:spPr/>
        <p:txBody>
          <a:bodyPr>
            <a:normAutofit/>
          </a:bodyPr>
          <a:lstStyle/>
          <a:p>
            <a:r>
              <a:rPr lang="en-US" dirty="0"/>
              <a:t>Other Training</a:t>
            </a:r>
          </a:p>
          <a:p>
            <a:pPr lvl="1"/>
            <a:r>
              <a:rPr lang="en-US" dirty="0"/>
              <a:t>F5 NetOps Training </a:t>
            </a:r>
            <a:r>
              <a:rPr lang="en-US" dirty="0">
                <a:hlinkClick r:id="rId2"/>
              </a:rPr>
              <a:t>https://f5.com/education/super-netops-training</a:t>
            </a:r>
            <a:endParaRPr lang="en-US" dirty="0"/>
          </a:p>
          <a:p>
            <a:pPr lvl="1"/>
            <a:r>
              <a:rPr lang="en-US" dirty="0"/>
              <a:t>Chef Training </a:t>
            </a:r>
            <a:r>
              <a:rPr lang="en-US" dirty="0">
                <a:hlinkClick r:id="rId3"/>
              </a:rPr>
              <a:t>https://learn.chef.io/#/</a:t>
            </a:r>
            <a:endParaRPr lang="en-US" dirty="0"/>
          </a:p>
          <a:p>
            <a:pPr lvl="1"/>
            <a:r>
              <a:rPr lang="en-US" dirty="0"/>
              <a:t>Puppet Training </a:t>
            </a:r>
            <a:r>
              <a:rPr lang="en-US" dirty="0">
                <a:hlinkClick r:id="rId4"/>
              </a:rPr>
              <a:t>https://learn.puppet.com/category/self-paced-training</a:t>
            </a:r>
            <a:endParaRPr lang="en-US" dirty="0"/>
          </a:p>
          <a:p>
            <a:pPr marL="493775" indent="-457200">
              <a:buFont typeface="Arial" panose="020B0604020202020204" pitchFamily="34" charset="0"/>
              <a:buChar char="•"/>
            </a:pPr>
            <a:endParaRPr lang="en-US" dirty="0"/>
          </a:p>
          <a:p>
            <a:pPr marL="0" indent="0">
              <a:buNone/>
            </a:pPr>
            <a:endParaRPr lang="en-US" dirty="0"/>
          </a:p>
        </p:txBody>
      </p:sp>
    </p:spTree>
    <p:extLst>
      <p:ext uri="{BB962C8B-B14F-4D97-AF65-F5344CB8AC3E}">
        <p14:creationId xmlns:p14="http://schemas.microsoft.com/office/powerpoint/2010/main" val="3577846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4A527A-5CE3-664D-AC31-8BEBE1DB284A}"/>
              </a:ext>
            </a:extLst>
          </p:cNvPr>
          <p:cNvSpPr>
            <a:spLocks noGrp="1"/>
          </p:cNvSpPr>
          <p:nvPr>
            <p:ph type="title"/>
          </p:nvPr>
        </p:nvSpPr>
        <p:spPr/>
        <p:txBody>
          <a:bodyPr/>
          <a:lstStyle/>
          <a:p>
            <a:r>
              <a:rPr lang="en-US"/>
              <a:t>Learning Resources-Tools</a:t>
            </a:r>
            <a:endParaRPr lang="en-US" dirty="0"/>
          </a:p>
        </p:txBody>
      </p:sp>
      <p:sp>
        <p:nvSpPr>
          <p:cNvPr id="2" name="Text Placeholder 1">
            <a:extLst>
              <a:ext uri="{FF2B5EF4-FFF2-40B4-BE49-F238E27FC236}">
                <a16:creationId xmlns:a16="http://schemas.microsoft.com/office/drawing/2014/main" id="{30644A68-B012-4312-B798-313A4B6E8180}"/>
              </a:ext>
            </a:extLst>
          </p:cNvPr>
          <p:cNvSpPr>
            <a:spLocks noGrp="1"/>
          </p:cNvSpPr>
          <p:nvPr>
            <p:ph type="body" idx="1"/>
          </p:nvPr>
        </p:nvSpPr>
        <p:spPr/>
        <p:txBody>
          <a:bodyPr/>
          <a:lstStyle/>
          <a:p>
            <a:r>
              <a:rPr lang="en-US" dirty="0"/>
              <a:t>AWS CloudFormation</a:t>
            </a:r>
          </a:p>
        </p:txBody>
      </p:sp>
      <p:sp>
        <p:nvSpPr>
          <p:cNvPr id="7" name="Content Placeholder 6">
            <a:extLst>
              <a:ext uri="{FF2B5EF4-FFF2-40B4-BE49-F238E27FC236}">
                <a16:creationId xmlns:a16="http://schemas.microsoft.com/office/drawing/2014/main" id="{E00FBC97-D40E-8241-8330-5D800204F633}"/>
              </a:ext>
            </a:extLst>
          </p:cNvPr>
          <p:cNvSpPr>
            <a:spLocks noGrp="1"/>
          </p:cNvSpPr>
          <p:nvPr>
            <p:ph sz="half" idx="2"/>
          </p:nvPr>
        </p:nvSpPr>
        <p:spPr/>
        <p:txBody>
          <a:bodyPr>
            <a:normAutofit fontScale="92500" lnSpcReduction="20000"/>
          </a:bodyPr>
          <a:lstStyle/>
          <a:p>
            <a:r>
              <a:rPr lang="en-US" dirty="0"/>
              <a:t>AWS Sample Templates</a:t>
            </a:r>
          </a:p>
          <a:p>
            <a:pPr lvl="1"/>
            <a:r>
              <a:rPr lang="en-US" dirty="0"/>
              <a:t>https://</a:t>
            </a:r>
            <a:r>
              <a:rPr lang="en-US" dirty="0" err="1"/>
              <a:t>aws.amazon.com</a:t>
            </a:r>
            <a:r>
              <a:rPr lang="en-US" dirty="0"/>
              <a:t>/</a:t>
            </a:r>
            <a:r>
              <a:rPr lang="en-US" dirty="0" err="1"/>
              <a:t>cloudformation</a:t>
            </a:r>
            <a:r>
              <a:rPr lang="en-US" dirty="0"/>
              <a:t>/</a:t>
            </a:r>
            <a:r>
              <a:rPr lang="en-US" dirty="0" err="1"/>
              <a:t>aws</a:t>
            </a:r>
            <a:r>
              <a:rPr lang="en-US" dirty="0"/>
              <a:t>-</a:t>
            </a:r>
            <a:r>
              <a:rPr lang="en-US" dirty="0" err="1"/>
              <a:t>cloudformation</a:t>
            </a:r>
            <a:r>
              <a:rPr lang="en-US" dirty="0"/>
              <a:t>-templates/</a:t>
            </a:r>
          </a:p>
          <a:p>
            <a:r>
              <a:rPr lang="en-US" dirty="0"/>
              <a:t>Check Point Firewalls</a:t>
            </a:r>
          </a:p>
          <a:p>
            <a:pPr lvl="1"/>
            <a:r>
              <a:rPr lang="en-US" dirty="0"/>
              <a:t>https://</a:t>
            </a:r>
            <a:r>
              <a:rPr lang="en-US" dirty="0" err="1"/>
              <a:t>supportcenter.checkpoint.com</a:t>
            </a:r>
            <a:r>
              <a:rPr lang="en-US" dirty="0"/>
              <a:t>/</a:t>
            </a:r>
            <a:r>
              <a:rPr lang="en-US" dirty="0" err="1"/>
              <a:t>supportcenter</a:t>
            </a:r>
            <a:r>
              <a:rPr lang="en-US" dirty="0"/>
              <a:t>/</a:t>
            </a:r>
            <a:r>
              <a:rPr lang="en-US" dirty="0" err="1"/>
              <a:t>portal?eventSubmit_doGoviewsolutiondetails</a:t>
            </a:r>
            <a:r>
              <a:rPr lang="en-US" dirty="0"/>
              <a:t>=&amp;</a:t>
            </a:r>
            <a:r>
              <a:rPr lang="en-US" dirty="0" err="1"/>
              <a:t>solutionid</a:t>
            </a:r>
            <a:r>
              <a:rPr lang="en-US" dirty="0"/>
              <a:t>=sk111013</a:t>
            </a:r>
          </a:p>
          <a:p>
            <a:r>
              <a:rPr lang="en-US" dirty="0"/>
              <a:t>Palo Alto Firewalls</a:t>
            </a:r>
          </a:p>
          <a:p>
            <a:pPr lvl="1"/>
            <a:r>
              <a:rPr lang="en-US" dirty="0"/>
              <a:t>https://</a:t>
            </a:r>
            <a:r>
              <a:rPr lang="en-US" dirty="0" err="1"/>
              <a:t>github.com</a:t>
            </a:r>
            <a:r>
              <a:rPr lang="en-US" dirty="0"/>
              <a:t>/</a:t>
            </a:r>
            <a:r>
              <a:rPr lang="en-US" dirty="0" err="1"/>
              <a:t>PaloAltoNetworks</a:t>
            </a:r>
            <a:r>
              <a:rPr lang="en-US" dirty="0"/>
              <a:t>/</a:t>
            </a:r>
            <a:r>
              <a:rPr lang="en-US" dirty="0" err="1"/>
              <a:t>aws</a:t>
            </a:r>
            <a:endParaRPr lang="en-US" dirty="0"/>
          </a:p>
          <a:p>
            <a:endParaRPr lang="en-US" dirty="0"/>
          </a:p>
        </p:txBody>
      </p:sp>
      <p:sp>
        <p:nvSpPr>
          <p:cNvPr id="3" name="Text Placeholder 2">
            <a:extLst>
              <a:ext uri="{FF2B5EF4-FFF2-40B4-BE49-F238E27FC236}">
                <a16:creationId xmlns:a16="http://schemas.microsoft.com/office/drawing/2014/main" id="{C63E9A44-DA82-48B3-A264-28846F7C6FC9}"/>
              </a:ext>
            </a:extLst>
          </p:cNvPr>
          <p:cNvSpPr>
            <a:spLocks noGrp="1"/>
          </p:cNvSpPr>
          <p:nvPr>
            <p:ph type="body" sz="quarter" idx="3"/>
          </p:nvPr>
        </p:nvSpPr>
        <p:spPr/>
        <p:txBody>
          <a:bodyPr/>
          <a:lstStyle/>
          <a:p>
            <a:r>
              <a:rPr lang="en-US" dirty="0"/>
              <a:t>Azure ARM</a:t>
            </a:r>
          </a:p>
        </p:txBody>
      </p:sp>
      <p:sp>
        <p:nvSpPr>
          <p:cNvPr id="4" name="Content Placeholder 3">
            <a:extLst>
              <a:ext uri="{FF2B5EF4-FFF2-40B4-BE49-F238E27FC236}">
                <a16:creationId xmlns:a16="http://schemas.microsoft.com/office/drawing/2014/main" id="{4EC266D7-C60F-4B75-BF60-C21449C9D980}"/>
              </a:ext>
            </a:extLst>
          </p:cNvPr>
          <p:cNvSpPr>
            <a:spLocks noGrp="1"/>
          </p:cNvSpPr>
          <p:nvPr>
            <p:ph sz="quarter" idx="4"/>
          </p:nvPr>
        </p:nvSpPr>
        <p:spPr/>
        <p:txBody>
          <a:bodyPr>
            <a:normAutofit lnSpcReduction="10000"/>
          </a:bodyPr>
          <a:lstStyle/>
          <a:p>
            <a:r>
              <a:rPr lang="en-US" dirty="0"/>
              <a:t>Azure Sample Templates</a:t>
            </a:r>
          </a:p>
          <a:p>
            <a:pPr lvl="1"/>
            <a:r>
              <a:rPr lang="en-US" dirty="0"/>
              <a:t>https://</a:t>
            </a:r>
            <a:r>
              <a:rPr lang="en-US" dirty="0" err="1"/>
              <a:t>azure.microsoft.com</a:t>
            </a:r>
            <a:r>
              <a:rPr lang="en-US" dirty="0"/>
              <a:t>/</a:t>
            </a:r>
            <a:r>
              <a:rPr lang="en-US" dirty="0" err="1"/>
              <a:t>en</a:t>
            </a:r>
            <a:r>
              <a:rPr lang="en-US" dirty="0"/>
              <a:t>-us/resources/templates/</a:t>
            </a:r>
          </a:p>
          <a:p>
            <a:r>
              <a:rPr lang="en-US" dirty="0"/>
              <a:t>Palo Alto Firewalls</a:t>
            </a:r>
          </a:p>
          <a:p>
            <a:pPr lvl="1"/>
            <a:r>
              <a:rPr lang="en-US" dirty="0"/>
              <a:t>https://</a:t>
            </a:r>
            <a:r>
              <a:rPr lang="en-US" dirty="0" err="1"/>
              <a:t>github.com</a:t>
            </a:r>
            <a:r>
              <a:rPr lang="en-US" dirty="0"/>
              <a:t>/</a:t>
            </a:r>
            <a:r>
              <a:rPr lang="en-US" dirty="0" err="1"/>
              <a:t>PaloAltoNetworks</a:t>
            </a:r>
            <a:r>
              <a:rPr lang="en-US" dirty="0"/>
              <a:t>/azure</a:t>
            </a:r>
          </a:p>
          <a:p>
            <a:r>
              <a:rPr lang="en-US" dirty="0"/>
              <a:t>Cisco Firewalls</a:t>
            </a:r>
          </a:p>
          <a:p>
            <a:pPr lvl="1"/>
            <a:r>
              <a:rPr lang="en-US" dirty="0"/>
              <a:t>https://</a:t>
            </a:r>
            <a:r>
              <a:rPr lang="en-US" dirty="0" err="1"/>
              <a:t>github.com</a:t>
            </a:r>
            <a:r>
              <a:rPr lang="en-US" dirty="0"/>
              <a:t>/cisco-security/public-cloud</a:t>
            </a:r>
          </a:p>
        </p:txBody>
      </p:sp>
    </p:spTree>
    <p:extLst>
      <p:ext uri="{BB962C8B-B14F-4D97-AF65-F5344CB8AC3E}">
        <p14:creationId xmlns:p14="http://schemas.microsoft.com/office/powerpoint/2010/main" val="3751087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ADCEEF2-5606-4F36-8246-EDFEB4E818C9}"/>
              </a:ext>
            </a:extLst>
          </p:cNvPr>
          <p:cNvSpPr>
            <a:spLocks noGrp="1"/>
          </p:cNvSpPr>
          <p:nvPr>
            <p:ph type="title"/>
          </p:nvPr>
        </p:nvSpPr>
        <p:spPr/>
        <p:txBody>
          <a:bodyPr/>
          <a:lstStyle/>
          <a:p>
            <a:r>
              <a:rPr lang="en-US" dirty="0"/>
              <a:t>Q&amp;A</a:t>
            </a:r>
          </a:p>
        </p:txBody>
      </p:sp>
      <p:sp>
        <p:nvSpPr>
          <p:cNvPr id="9" name="Content Placeholder 8">
            <a:extLst>
              <a:ext uri="{FF2B5EF4-FFF2-40B4-BE49-F238E27FC236}">
                <a16:creationId xmlns:a16="http://schemas.microsoft.com/office/drawing/2014/main" id="{D30530D3-07B3-4769-A789-1133963A795D}"/>
              </a:ext>
            </a:extLst>
          </p:cNvPr>
          <p:cNvSpPr>
            <a:spLocks noGrp="1"/>
          </p:cNvSpPr>
          <p:nvPr>
            <p:ph idx="4294967295"/>
          </p:nvPr>
        </p:nvSpPr>
        <p:spPr/>
        <p:txBody>
          <a:bodyPr anchor="ctr"/>
          <a:lstStyle/>
          <a:p>
            <a:pPr marL="0" indent="0" algn="ctr">
              <a:buNone/>
            </a:pPr>
            <a:r>
              <a:rPr lang="en-US" dirty="0"/>
              <a:t>Sara Perrott</a:t>
            </a:r>
          </a:p>
          <a:p>
            <a:pPr marL="0" indent="0" algn="ctr">
              <a:buNone/>
            </a:pPr>
            <a:r>
              <a:rPr lang="en-US" dirty="0">
                <a:hlinkClick r:id="rId2"/>
              </a:rPr>
              <a:t>saraperrott@icloud.com</a:t>
            </a:r>
            <a:endParaRPr lang="en-US" dirty="0"/>
          </a:p>
          <a:p>
            <a:pPr marL="0" indent="0" algn="ctr">
              <a:buNone/>
            </a:pPr>
            <a:r>
              <a:rPr lang="en-US" dirty="0"/>
              <a:t>Twitter: @</a:t>
            </a:r>
            <a:r>
              <a:rPr lang="en-US" dirty="0" err="1"/>
              <a:t>PerrottSara</a:t>
            </a:r>
            <a:endParaRPr lang="en-US" dirty="0"/>
          </a:p>
          <a:p>
            <a:pPr marL="0" indent="0" algn="ctr">
              <a:buNone/>
            </a:pPr>
            <a:r>
              <a:rPr lang="en-US" dirty="0">
                <a:hlinkClick r:id="rId3"/>
              </a:rPr>
              <a:t>https://www.saraperrott.com</a:t>
            </a:r>
            <a:endParaRPr lang="en-US" dirty="0"/>
          </a:p>
          <a:p>
            <a:pPr marL="0" indent="0" algn="ctr">
              <a:buNone/>
            </a:pPr>
            <a:r>
              <a:rPr lang="en-US" dirty="0">
                <a:hlinkClick r:id="rId4"/>
              </a:rPr>
              <a:t>https://github.com/sara-perrott/RSAC2019</a:t>
            </a:r>
            <a:endParaRPr lang="en-US" dirty="0"/>
          </a:p>
        </p:txBody>
      </p:sp>
    </p:spTree>
    <p:extLst>
      <p:ext uri="{BB962C8B-B14F-4D97-AF65-F5344CB8AC3E}">
        <p14:creationId xmlns:p14="http://schemas.microsoft.com/office/powerpoint/2010/main" val="1765728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3E11E42-8A44-184C-87B0-8B4C0BF88614}"/>
              </a:ext>
            </a:extLst>
          </p:cNvPr>
          <p:cNvSpPr>
            <a:spLocks noGrp="1"/>
          </p:cNvSpPr>
          <p:nvPr>
            <p:ph type="title"/>
          </p:nvPr>
        </p:nvSpPr>
        <p:spPr/>
        <p:txBody>
          <a:bodyPr/>
          <a:lstStyle/>
          <a:p>
            <a:r>
              <a:rPr lang="en-US" dirty="0"/>
              <a:t>Cloning Technology</a:t>
            </a:r>
          </a:p>
        </p:txBody>
      </p:sp>
      <p:sp>
        <p:nvSpPr>
          <p:cNvPr id="7" name="Text Placeholder 6">
            <a:extLst>
              <a:ext uri="{FF2B5EF4-FFF2-40B4-BE49-F238E27FC236}">
                <a16:creationId xmlns:a16="http://schemas.microsoft.com/office/drawing/2014/main" id="{B07783C9-944E-D24B-AFD6-21A77AEE5F5B}"/>
              </a:ext>
            </a:extLst>
          </p:cNvPr>
          <p:cNvSpPr>
            <a:spLocks noGrp="1"/>
          </p:cNvSpPr>
          <p:nvPr>
            <p:ph type="body" idx="1"/>
          </p:nvPr>
        </p:nvSpPr>
        <p:spPr/>
        <p:txBody>
          <a:bodyPr>
            <a:normAutofit fontScale="92500" lnSpcReduction="20000"/>
          </a:bodyPr>
          <a:lstStyle/>
          <a:p>
            <a:r>
              <a:rPr lang="en-US" dirty="0"/>
              <a:t>Wouldn’t it be great if there were more of you?</a:t>
            </a:r>
          </a:p>
        </p:txBody>
      </p:sp>
      <p:sp>
        <p:nvSpPr>
          <p:cNvPr id="8" name="Content Placeholder 7">
            <a:extLst>
              <a:ext uri="{FF2B5EF4-FFF2-40B4-BE49-F238E27FC236}">
                <a16:creationId xmlns:a16="http://schemas.microsoft.com/office/drawing/2014/main" id="{80E4D972-3D2A-9941-81D5-E1099082D5A7}"/>
              </a:ext>
            </a:extLst>
          </p:cNvPr>
          <p:cNvSpPr>
            <a:spLocks noGrp="1"/>
          </p:cNvSpPr>
          <p:nvPr>
            <p:ph sz="half" idx="2"/>
          </p:nvPr>
        </p:nvSpPr>
        <p:spPr/>
        <p:txBody>
          <a:bodyPr/>
          <a:lstStyle/>
          <a:p>
            <a:r>
              <a:rPr lang="en-US" dirty="0"/>
              <a:t>Too much manual work</a:t>
            </a:r>
          </a:p>
          <a:p>
            <a:r>
              <a:rPr lang="en-US" dirty="0"/>
              <a:t>Poor work/life balance</a:t>
            </a:r>
          </a:p>
          <a:p>
            <a:r>
              <a:rPr lang="en-US" dirty="0"/>
              <a:t>Stress</a:t>
            </a:r>
          </a:p>
          <a:p>
            <a:r>
              <a:rPr lang="en-US" dirty="0"/>
              <a:t>Burnout</a:t>
            </a:r>
          </a:p>
        </p:txBody>
      </p:sp>
      <p:pic>
        <p:nvPicPr>
          <p:cNvPr id="9" name="Content Placeholder 8">
            <a:extLst>
              <a:ext uri="{FF2B5EF4-FFF2-40B4-BE49-F238E27FC236}">
                <a16:creationId xmlns:a16="http://schemas.microsoft.com/office/drawing/2014/main" id="{BF953B1B-29D0-4DF5-B3CB-ABD965333694}"/>
              </a:ext>
            </a:extLst>
          </p:cNvPr>
          <p:cNvPicPr>
            <a:picLocks noGrp="1" noChangeAspect="1"/>
          </p:cNvPicPr>
          <p:nvPr>
            <p:ph sz="quarter" idx="4"/>
          </p:nvPr>
        </p:nvPicPr>
        <p:blipFill>
          <a:blip r:embed="rId3">
            <a:extLst>
              <a:ext uri="{837473B0-CC2E-450A-ABE3-18F120FF3D39}">
                <a1611:picAttrSrcUrl xmlns:a1611="http://schemas.microsoft.com/office/drawing/2016/11/main" r:id="rId4"/>
              </a:ext>
            </a:extLst>
          </a:blip>
          <a:stretch>
            <a:fillRect/>
          </a:stretch>
        </p:blipFill>
        <p:spPr>
          <a:xfrm>
            <a:off x="6173342" y="2094065"/>
            <a:ext cx="5389563" cy="3031629"/>
          </a:xfrm>
        </p:spPr>
      </p:pic>
      <p:sp>
        <p:nvSpPr>
          <p:cNvPr id="10" name="TextBox 9">
            <a:extLst>
              <a:ext uri="{FF2B5EF4-FFF2-40B4-BE49-F238E27FC236}">
                <a16:creationId xmlns:a16="http://schemas.microsoft.com/office/drawing/2014/main" id="{27B0362B-6682-494C-BAD9-91D42AC7B2FC}"/>
              </a:ext>
            </a:extLst>
          </p:cNvPr>
          <p:cNvSpPr txBox="1"/>
          <p:nvPr/>
        </p:nvSpPr>
        <p:spPr>
          <a:xfrm>
            <a:off x="6311900" y="5250164"/>
            <a:ext cx="5389563" cy="230832"/>
          </a:xfrm>
          <a:prstGeom prst="rect">
            <a:avLst/>
          </a:prstGeom>
          <a:noFill/>
        </p:spPr>
        <p:txBody>
          <a:bodyPr wrap="square" rtlCol="0">
            <a:spAutoFit/>
          </a:bodyPr>
          <a:lstStyle/>
          <a:p>
            <a:r>
              <a:rPr lang="en-US" sz="900" dirty="0">
                <a:hlinkClick r:id="rId4" tooltip="http://www.flickr.com/photos/hjmediastudios/7883634326/"/>
              </a:rPr>
              <a:t>This Photo</a:t>
            </a:r>
            <a:r>
              <a:rPr lang="en-US" sz="900" dirty="0"/>
              <a:t> by Unknown Author is licensed under </a:t>
            </a:r>
            <a:r>
              <a:rPr lang="en-US" sz="900" dirty="0">
                <a:hlinkClick r:id="rId5" tooltip="https://creativecommons.org/licenses/by-sa/3.0/"/>
              </a:rPr>
              <a:t>CC BY-SA</a:t>
            </a:r>
            <a:endParaRPr lang="en-US" sz="900" dirty="0"/>
          </a:p>
        </p:txBody>
      </p:sp>
    </p:spTree>
    <p:extLst>
      <p:ext uri="{BB962C8B-B14F-4D97-AF65-F5344CB8AC3E}">
        <p14:creationId xmlns:p14="http://schemas.microsoft.com/office/powerpoint/2010/main" val="3838204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3E11E42-8A44-184C-87B0-8B4C0BF88614}"/>
              </a:ext>
            </a:extLst>
          </p:cNvPr>
          <p:cNvSpPr>
            <a:spLocks noGrp="1"/>
          </p:cNvSpPr>
          <p:nvPr>
            <p:ph type="title"/>
          </p:nvPr>
        </p:nvSpPr>
        <p:spPr/>
        <p:txBody>
          <a:bodyPr/>
          <a:lstStyle/>
          <a:p>
            <a:r>
              <a:rPr lang="en-US" dirty="0"/>
              <a:t>Automation</a:t>
            </a:r>
          </a:p>
        </p:txBody>
      </p:sp>
      <p:sp>
        <p:nvSpPr>
          <p:cNvPr id="7" name="Text Placeholder 6">
            <a:extLst>
              <a:ext uri="{FF2B5EF4-FFF2-40B4-BE49-F238E27FC236}">
                <a16:creationId xmlns:a16="http://schemas.microsoft.com/office/drawing/2014/main" id="{B07783C9-944E-D24B-AFD6-21A77AEE5F5B}"/>
              </a:ext>
            </a:extLst>
          </p:cNvPr>
          <p:cNvSpPr>
            <a:spLocks noGrp="1"/>
          </p:cNvSpPr>
          <p:nvPr>
            <p:ph type="body" idx="1"/>
          </p:nvPr>
        </p:nvSpPr>
        <p:spPr/>
        <p:txBody>
          <a:bodyPr/>
          <a:lstStyle/>
          <a:p>
            <a:r>
              <a:rPr lang="en-US" dirty="0"/>
              <a:t>Imagine if you will…</a:t>
            </a:r>
          </a:p>
        </p:txBody>
      </p:sp>
      <p:sp>
        <p:nvSpPr>
          <p:cNvPr id="8" name="Content Placeholder 7">
            <a:extLst>
              <a:ext uri="{FF2B5EF4-FFF2-40B4-BE49-F238E27FC236}">
                <a16:creationId xmlns:a16="http://schemas.microsoft.com/office/drawing/2014/main" id="{80E4D972-3D2A-9941-81D5-E1099082D5A7}"/>
              </a:ext>
            </a:extLst>
          </p:cNvPr>
          <p:cNvSpPr>
            <a:spLocks noGrp="1"/>
          </p:cNvSpPr>
          <p:nvPr>
            <p:ph sz="half" idx="2"/>
          </p:nvPr>
        </p:nvSpPr>
        <p:spPr/>
        <p:txBody>
          <a:bodyPr/>
          <a:lstStyle/>
          <a:p>
            <a:r>
              <a:rPr lang="en-US" dirty="0"/>
              <a:t>A ticket is created in your ticketing system for a new server</a:t>
            </a:r>
          </a:p>
          <a:p>
            <a:r>
              <a:rPr lang="en-US" dirty="0"/>
              <a:t>That ticket kicks off a workflow, and the server is automatically built with the specifications from the ticket</a:t>
            </a:r>
          </a:p>
          <a:p>
            <a:r>
              <a:rPr lang="en-US" dirty="0"/>
              <a:t>Instead of the server build taking a few hours, it is done within 15-30 minutes</a:t>
            </a:r>
          </a:p>
        </p:txBody>
      </p:sp>
      <p:pic>
        <p:nvPicPr>
          <p:cNvPr id="9" name="Content Placeholder 8">
            <a:extLst>
              <a:ext uri="{FF2B5EF4-FFF2-40B4-BE49-F238E27FC236}">
                <a16:creationId xmlns:a16="http://schemas.microsoft.com/office/drawing/2014/main" id="{CCD7A5FA-357A-46C6-A99E-67314C4904A9}"/>
              </a:ext>
            </a:extLst>
          </p:cNvPr>
          <p:cNvPicPr>
            <a:picLocks noGrp="1" noChangeAspect="1"/>
          </p:cNvPicPr>
          <p:nvPr>
            <p:ph sz="quarter" idx="4"/>
          </p:nvPr>
        </p:nvPicPr>
        <p:blipFill>
          <a:blip r:embed="rId3">
            <a:extLst>
              <a:ext uri="{837473B0-CC2E-450A-ABE3-18F120FF3D39}">
                <a1611:picAttrSrcUrl xmlns:a1611="http://schemas.microsoft.com/office/drawing/2016/11/main" r:id="rId4"/>
              </a:ext>
            </a:extLst>
          </a:blip>
          <a:stretch>
            <a:fillRect/>
          </a:stretch>
        </p:blipFill>
        <p:spPr>
          <a:xfrm>
            <a:off x="7552928" y="2186685"/>
            <a:ext cx="3016496" cy="2585567"/>
          </a:xfrm>
        </p:spPr>
      </p:pic>
      <p:sp>
        <p:nvSpPr>
          <p:cNvPr id="10" name="TextBox 9">
            <a:extLst>
              <a:ext uri="{FF2B5EF4-FFF2-40B4-BE49-F238E27FC236}">
                <a16:creationId xmlns:a16="http://schemas.microsoft.com/office/drawing/2014/main" id="{FE215911-59B7-40E4-BA11-30285D410F4C}"/>
              </a:ext>
            </a:extLst>
          </p:cNvPr>
          <p:cNvSpPr txBox="1"/>
          <p:nvPr/>
        </p:nvSpPr>
        <p:spPr>
          <a:xfrm>
            <a:off x="7552928" y="4619466"/>
            <a:ext cx="2821996" cy="369332"/>
          </a:xfrm>
          <a:prstGeom prst="rect">
            <a:avLst/>
          </a:prstGeom>
          <a:noFill/>
        </p:spPr>
        <p:txBody>
          <a:bodyPr wrap="square" rtlCol="0">
            <a:spAutoFit/>
          </a:bodyPr>
          <a:lstStyle/>
          <a:p>
            <a:r>
              <a:rPr lang="en-US" sz="900">
                <a:hlinkClick r:id="rId4" tooltip="http://nicubunu.blogspot.com/2008/04/of-themes-gears-and-pocket-watches.html"/>
              </a:rPr>
              <a:t>This Photo</a:t>
            </a:r>
            <a:r>
              <a:rPr lang="en-US" sz="900"/>
              <a:t> by Unknown Author is licensed under </a:t>
            </a:r>
            <a:r>
              <a:rPr lang="en-US" sz="900">
                <a:hlinkClick r:id="rId5" tooltip="https://creativecommons.org/licenses/by-sa/3.0/"/>
              </a:rPr>
              <a:t>CC BY-SA</a:t>
            </a:r>
            <a:endParaRPr lang="en-US" sz="900"/>
          </a:p>
        </p:txBody>
      </p:sp>
    </p:spTree>
    <p:extLst>
      <p:ext uri="{BB962C8B-B14F-4D97-AF65-F5344CB8AC3E}">
        <p14:creationId xmlns:p14="http://schemas.microsoft.com/office/powerpoint/2010/main" val="3252399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73697D8-519F-8140-805A-18A6A631CD86}"/>
              </a:ext>
            </a:extLst>
          </p:cNvPr>
          <p:cNvSpPr>
            <a:spLocks noGrp="1"/>
          </p:cNvSpPr>
          <p:nvPr>
            <p:ph type="title"/>
          </p:nvPr>
        </p:nvSpPr>
        <p:spPr/>
        <p:txBody>
          <a:bodyPr/>
          <a:lstStyle/>
          <a:p>
            <a:r>
              <a:rPr lang="en-US" dirty="0"/>
              <a:t>What is DevOps and </a:t>
            </a:r>
            <a:r>
              <a:rPr lang="en-US" dirty="0" err="1"/>
              <a:t>DevSecOps</a:t>
            </a:r>
            <a:r>
              <a:rPr lang="en-US" dirty="0"/>
              <a:t>?</a:t>
            </a:r>
          </a:p>
        </p:txBody>
      </p:sp>
      <p:sp>
        <p:nvSpPr>
          <p:cNvPr id="7" name="Content Placeholder 6">
            <a:extLst>
              <a:ext uri="{FF2B5EF4-FFF2-40B4-BE49-F238E27FC236}">
                <a16:creationId xmlns:a16="http://schemas.microsoft.com/office/drawing/2014/main" id="{FE0B6A59-7237-5E4C-81F4-D3295142A39E}"/>
              </a:ext>
            </a:extLst>
          </p:cNvPr>
          <p:cNvSpPr>
            <a:spLocks noGrp="1"/>
          </p:cNvSpPr>
          <p:nvPr>
            <p:ph sz="half" idx="2"/>
          </p:nvPr>
        </p:nvSpPr>
        <p:spPr/>
        <p:txBody>
          <a:bodyPr/>
          <a:lstStyle/>
          <a:p>
            <a:r>
              <a:rPr lang="en-US" dirty="0"/>
              <a:t>DevOps</a:t>
            </a:r>
          </a:p>
          <a:p>
            <a:pPr lvl="1"/>
            <a:r>
              <a:rPr lang="en-US" dirty="0"/>
              <a:t>Continuous Integration</a:t>
            </a:r>
          </a:p>
          <a:p>
            <a:pPr lvl="1"/>
            <a:r>
              <a:rPr lang="en-US" dirty="0"/>
              <a:t>Continuous Delivery</a:t>
            </a:r>
          </a:p>
          <a:p>
            <a:r>
              <a:rPr lang="en-US" dirty="0" err="1"/>
              <a:t>DevSecOps</a:t>
            </a:r>
            <a:endParaRPr lang="en-US" dirty="0"/>
          </a:p>
          <a:p>
            <a:pPr lvl="1"/>
            <a:r>
              <a:rPr lang="en-US" dirty="0"/>
              <a:t>Moving Security to the Left</a:t>
            </a:r>
          </a:p>
          <a:p>
            <a:r>
              <a:rPr lang="en-US" dirty="0"/>
              <a:t>What does this have to do with me?</a:t>
            </a:r>
          </a:p>
        </p:txBody>
      </p:sp>
      <p:pic>
        <p:nvPicPr>
          <p:cNvPr id="5" name="Content Placeholder 4">
            <a:extLst>
              <a:ext uri="{FF2B5EF4-FFF2-40B4-BE49-F238E27FC236}">
                <a16:creationId xmlns:a16="http://schemas.microsoft.com/office/drawing/2014/main" id="{FAC282CE-3080-4813-9360-3B270492019E}"/>
              </a:ext>
            </a:extLst>
          </p:cNvPr>
          <p:cNvPicPr>
            <a:picLocks noGrp="1" noChangeAspect="1"/>
          </p:cNvPicPr>
          <p:nvPr>
            <p:ph sz="quarter" idx="4"/>
          </p:nvPr>
        </p:nvPicPr>
        <p:blipFill>
          <a:blip r:embed="rId3">
            <a:extLst>
              <a:ext uri="{837473B0-CC2E-450A-ABE3-18F120FF3D39}">
                <a1611:picAttrSrcUrl xmlns:a1611="http://schemas.microsoft.com/office/drawing/2016/11/main" r:id="rId4"/>
              </a:ext>
            </a:extLst>
          </a:blip>
          <a:stretch>
            <a:fillRect/>
          </a:stretch>
        </p:blipFill>
        <p:spPr>
          <a:xfrm>
            <a:off x="7242595" y="1236275"/>
            <a:ext cx="3809524" cy="3809524"/>
          </a:xfrm>
        </p:spPr>
      </p:pic>
      <p:sp>
        <p:nvSpPr>
          <p:cNvPr id="9" name="TextBox 8">
            <a:extLst>
              <a:ext uri="{FF2B5EF4-FFF2-40B4-BE49-F238E27FC236}">
                <a16:creationId xmlns:a16="http://schemas.microsoft.com/office/drawing/2014/main" id="{D455338E-A015-41ED-A32C-F10849B82DAE}"/>
              </a:ext>
            </a:extLst>
          </p:cNvPr>
          <p:cNvSpPr txBox="1"/>
          <p:nvPr/>
        </p:nvSpPr>
        <p:spPr>
          <a:xfrm>
            <a:off x="7242595" y="5045799"/>
            <a:ext cx="3809524" cy="230832"/>
          </a:xfrm>
          <a:prstGeom prst="rect">
            <a:avLst/>
          </a:prstGeom>
          <a:noFill/>
        </p:spPr>
        <p:txBody>
          <a:bodyPr wrap="square" rtlCol="0">
            <a:spAutoFit/>
          </a:bodyPr>
          <a:lstStyle/>
          <a:p>
            <a:r>
              <a:rPr lang="en-US" sz="900">
                <a:hlinkClick r:id="rId4" tooltip="http://blog.savoirfairelinux.com/2015/devops-au-quotidien-dopenstack-a-lintegration-continue/2"/>
              </a:rPr>
              <a:t>This Photo</a:t>
            </a:r>
            <a:r>
              <a:rPr lang="en-US" sz="900"/>
              <a:t> by Unknown Author is licensed under </a:t>
            </a:r>
            <a:r>
              <a:rPr lang="en-US" sz="900">
                <a:hlinkClick r:id="rId5" tooltip="https://creativecommons.org/licenses/by/3.0/"/>
              </a:rPr>
              <a:t>CC BY</a:t>
            </a:r>
            <a:endParaRPr lang="en-US" sz="900"/>
          </a:p>
        </p:txBody>
      </p:sp>
    </p:spTree>
    <p:extLst>
      <p:ext uri="{BB962C8B-B14F-4D97-AF65-F5344CB8AC3E}">
        <p14:creationId xmlns:p14="http://schemas.microsoft.com/office/powerpoint/2010/main" val="942530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BEF5D28-B421-8143-96BF-25DE9EF6A203}"/>
              </a:ext>
            </a:extLst>
          </p:cNvPr>
          <p:cNvSpPr>
            <a:spLocks noGrp="1"/>
          </p:cNvSpPr>
          <p:nvPr>
            <p:ph type="sldNum" sz="quarter" idx="12"/>
          </p:nvPr>
        </p:nvSpPr>
        <p:spPr/>
        <p:txBody>
          <a:bodyPr/>
          <a:lstStyle/>
          <a:p>
            <a:fld id="{F56C8676-1494-424A-9EE1-69F4EB666BA8}" type="slidenum">
              <a:rPr lang="en-US" smtClean="0"/>
              <a:t>6</a:t>
            </a:fld>
            <a:endParaRPr lang="en-US" dirty="0"/>
          </a:p>
        </p:txBody>
      </p:sp>
      <p:sp>
        <p:nvSpPr>
          <p:cNvPr id="2" name="Title 1">
            <a:extLst>
              <a:ext uri="{FF2B5EF4-FFF2-40B4-BE49-F238E27FC236}">
                <a16:creationId xmlns:a16="http://schemas.microsoft.com/office/drawing/2014/main" id="{56B59681-7091-1E4A-BE80-4777292CDE95}"/>
              </a:ext>
            </a:extLst>
          </p:cNvPr>
          <p:cNvSpPr>
            <a:spLocks noGrp="1"/>
          </p:cNvSpPr>
          <p:nvPr>
            <p:ph type="title"/>
          </p:nvPr>
        </p:nvSpPr>
        <p:spPr/>
        <p:txBody>
          <a:bodyPr/>
          <a:lstStyle/>
          <a:p>
            <a:r>
              <a:rPr lang="en-US" dirty="0"/>
              <a:t>DevOps/</a:t>
            </a:r>
            <a:r>
              <a:rPr lang="en-US" dirty="0" err="1"/>
              <a:t>DevSecOps</a:t>
            </a:r>
            <a:r>
              <a:rPr lang="en-US" dirty="0"/>
              <a:t> is not just for Developers!</a:t>
            </a:r>
          </a:p>
        </p:txBody>
      </p:sp>
      <p:pic>
        <p:nvPicPr>
          <p:cNvPr id="5" name="Picture 4">
            <a:extLst>
              <a:ext uri="{FF2B5EF4-FFF2-40B4-BE49-F238E27FC236}">
                <a16:creationId xmlns:a16="http://schemas.microsoft.com/office/drawing/2014/main" id="{43166B0B-A041-4728-B334-6CEBBF1EBD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47264" y="1043354"/>
            <a:ext cx="10097470" cy="4842508"/>
          </a:xfrm>
          <a:prstGeom prst="rect">
            <a:avLst/>
          </a:prstGeom>
        </p:spPr>
      </p:pic>
      <p:sp>
        <p:nvSpPr>
          <p:cNvPr id="6" name="TextBox 5">
            <a:extLst>
              <a:ext uri="{FF2B5EF4-FFF2-40B4-BE49-F238E27FC236}">
                <a16:creationId xmlns:a16="http://schemas.microsoft.com/office/drawing/2014/main" id="{248ABBEB-1DC9-4C13-B4F8-E2261978D6BB}"/>
              </a:ext>
            </a:extLst>
          </p:cNvPr>
          <p:cNvSpPr txBox="1"/>
          <p:nvPr/>
        </p:nvSpPr>
        <p:spPr>
          <a:xfrm>
            <a:off x="1939803" y="5912605"/>
            <a:ext cx="6296025" cy="230832"/>
          </a:xfrm>
          <a:prstGeom prst="rect">
            <a:avLst/>
          </a:prstGeom>
          <a:noFill/>
        </p:spPr>
        <p:txBody>
          <a:bodyPr wrap="square" rtlCol="0">
            <a:spAutoFit/>
          </a:bodyPr>
          <a:lstStyle/>
          <a:p>
            <a:r>
              <a:rPr lang="en-US" sz="900" dirty="0">
                <a:hlinkClick r:id="rId4" tooltip="https://fernandofranzini.wordpress.com/2017/09/04/full-stack-web-developer/"/>
              </a:rPr>
              <a:t>This Photo</a:t>
            </a:r>
            <a:r>
              <a:rPr lang="en-US" sz="900" dirty="0"/>
              <a:t> by Unknown Author is licensed under </a:t>
            </a:r>
            <a:r>
              <a:rPr lang="en-US" sz="900" dirty="0">
                <a:hlinkClick r:id="rId5" tooltip="https://creativecommons.org/licenses/by-sa/3.0/"/>
              </a:rPr>
              <a:t>CC BY-SA</a:t>
            </a:r>
            <a:endParaRPr lang="en-US" sz="900" dirty="0"/>
          </a:p>
        </p:txBody>
      </p:sp>
    </p:spTree>
    <p:extLst>
      <p:ext uri="{BB962C8B-B14F-4D97-AF65-F5344CB8AC3E}">
        <p14:creationId xmlns:p14="http://schemas.microsoft.com/office/powerpoint/2010/main" val="169967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Tools in Your Arsenal-PowerShell</a:t>
            </a:r>
          </a:p>
        </p:txBody>
      </p:sp>
      <p:sp>
        <p:nvSpPr>
          <p:cNvPr id="3" name="Slide Number Placeholder 2"/>
          <p:cNvSpPr>
            <a:spLocks noGrp="1"/>
          </p:cNvSpPr>
          <p:nvPr>
            <p:ph type="sldNum" sz="quarter" idx="12"/>
          </p:nvPr>
        </p:nvSpPr>
        <p:spPr/>
        <p:txBody>
          <a:bodyPr/>
          <a:lstStyle/>
          <a:p>
            <a:fld id="{F56C8676-1494-424A-9EE1-69F4EB666BA8}" type="slidenum">
              <a:rPr lang="en-US" smtClean="0"/>
              <a:t>7</a:t>
            </a:fld>
            <a:endParaRPr lang="en-US" dirty="0"/>
          </a:p>
        </p:txBody>
      </p:sp>
      <p:sp>
        <p:nvSpPr>
          <p:cNvPr id="6" name="Content Placeholder 5"/>
          <p:cNvSpPr>
            <a:spLocks noGrp="1"/>
          </p:cNvSpPr>
          <p:nvPr>
            <p:ph sz="half" idx="2"/>
          </p:nvPr>
        </p:nvSpPr>
        <p:spPr/>
        <p:txBody>
          <a:bodyPr/>
          <a:lstStyle/>
          <a:p>
            <a:r>
              <a:rPr lang="en-US" dirty="0"/>
              <a:t>Universal language</a:t>
            </a:r>
          </a:p>
          <a:p>
            <a:r>
              <a:rPr lang="en-US" dirty="0"/>
              <a:t>Expandable with modules</a:t>
            </a:r>
          </a:p>
          <a:p>
            <a:r>
              <a:rPr lang="en-US" dirty="0"/>
              <a:t>Product Specific modules: PowerShell Gallery</a:t>
            </a:r>
          </a:p>
          <a:p>
            <a:r>
              <a:rPr lang="en-US" dirty="0"/>
              <a:t>Tell it how it should be built</a:t>
            </a:r>
          </a:p>
        </p:txBody>
      </p:sp>
      <p:pic>
        <p:nvPicPr>
          <p:cNvPr id="8" name="Content Placeholder 7">
            <a:extLst>
              <a:ext uri="{FF2B5EF4-FFF2-40B4-BE49-F238E27FC236}">
                <a16:creationId xmlns:a16="http://schemas.microsoft.com/office/drawing/2014/main" id="{621B5CB5-215A-493B-89D7-58572C983D98}"/>
              </a:ext>
            </a:extLst>
          </p:cNvPr>
          <p:cNvPicPr>
            <a:picLocks noGrp="1" noChangeAspect="1"/>
          </p:cNvPicPr>
          <p:nvPr>
            <p:ph sz="quarter" idx="4"/>
          </p:nvPr>
        </p:nvPicPr>
        <p:blipFill>
          <a:blip r:embed="rId3"/>
          <a:stretch>
            <a:fillRect/>
          </a:stretch>
        </p:blipFill>
        <p:spPr>
          <a:xfrm>
            <a:off x="5463856" y="1790278"/>
            <a:ext cx="6237608" cy="4021351"/>
          </a:xfrm>
          <a:prstGeom prst="rect">
            <a:avLst/>
          </a:prstGeom>
        </p:spPr>
      </p:pic>
    </p:spTree>
    <p:extLst>
      <p:ext uri="{BB962C8B-B14F-4D97-AF65-F5344CB8AC3E}">
        <p14:creationId xmlns:p14="http://schemas.microsoft.com/office/powerpoint/2010/main" val="1027221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Tools in Your Arsenal-PowerShell Issues</a:t>
            </a:r>
          </a:p>
        </p:txBody>
      </p:sp>
      <p:sp>
        <p:nvSpPr>
          <p:cNvPr id="3" name="Slide Number Placeholder 2"/>
          <p:cNvSpPr>
            <a:spLocks noGrp="1"/>
          </p:cNvSpPr>
          <p:nvPr>
            <p:ph type="sldNum" sz="quarter" idx="12"/>
          </p:nvPr>
        </p:nvSpPr>
        <p:spPr/>
        <p:txBody>
          <a:bodyPr/>
          <a:lstStyle/>
          <a:p>
            <a:fld id="{F56C8676-1494-424A-9EE1-69F4EB666BA8}" type="slidenum">
              <a:rPr lang="en-US" smtClean="0"/>
              <a:t>8</a:t>
            </a:fld>
            <a:endParaRPr lang="en-US" dirty="0"/>
          </a:p>
        </p:txBody>
      </p:sp>
      <p:sp>
        <p:nvSpPr>
          <p:cNvPr id="2" name="Text Placeholder 1">
            <a:extLst>
              <a:ext uri="{FF2B5EF4-FFF2-40B4-BE49-F238E27FC236}">
                <a16:creationId xmlns:a16="http://schemas.microsoft.com/office/drawing/2014/main" id="{43A532AE-2754-478A-B69C-3782265CF7BD}"/>
              </a:ext>
            </a:extLst>
          </p:cNvPr>
          <p:cNvSpPr>
            <a:spLocks noGrp="1"/>
          </p:cNvSpPr>
          <p:nvPr>
            <p:ph type="body" idx="1"/>
          </p:nvPr>
        </p:nvSpPr>
        <p:spPr/>
        <p:txBody>
          <a:bodyPr/>
          <a:lstStyle/>
          <a:p>
            <a:r>
              <a:rPr lang="en-US" dirty="0"/>
              <a:t>Remote PowerShell</a:t>
            </a:r>
          </a:p>
        </p:txBody>
      </p:sp>
      <p:sp>
        <p:nvSpPr>
          <p:cNvPr id="6" name="Content Placeholder 5"/>
          <p:cNvSpPr>
            <a:spLocks noGrp="1"/>
          </p:cNvSpPr>
          <p:nvPr>
            <p:ph sz="half" idx="2"/>
          </p:nvPr>
        </p:nvSpPr>
        <p:spPr/>
        <p:txBody>
          <a:bodyPr/>
          <a:lstStyle/>
          <a:p>
            <a:r>
              <a:rPr lang="en-US" dirty="0"/>
              <a:t>Firewall ports: </a:t>
            </a:r>
          </a:p>
          <a:p>
            <a:pPr lvl="1"/>
            <a:r>
              <a:rPr lang="en-US" dirty="0" err="1"/>
              <a:t>WinRM</a:t>
            </a:r>
            <a:r>
              <a:rPr lang="en-US" dirty="0"/>
              <a:t> </a:t>
            </a:r>
          </a:p>
          <a:p>
            <a:pPr lvl="2"/>
            <a:r>
              <a:rPr lang="en-US" dirty="0"/>
              <a:t>TCP 5985 (HTTP)</a:t>
            </a:r>
          </a:p>
          <a:p>
            <a:pPr lvl="2"/>
            <a:r>
              <a:rPr lang="en-US" dirty="0"/>
              <a:t>TCP 5986 (HTTPS)</a:t>
            </a:r>
          </a:p>
          <a:p>
            <a:r>
              <a:rPr lang="en-US" dirty="0"/>
              <a:t>Execution Policy</a:t>
            </a:r>
          </a:p>
          <a:p>
            <a:pPr lvl="1"/>
            <a:r>
              <a:rPr lang="en-US" dirty="0" err="1"/>
              <a:t>RemoteSigned</a:t>
            </a:r>
            <a:endParaRPr lang="en-US" dirty="0"/>
          </a:p>
        </p:txBody>
      </p:sp>
      <p:pic>
        <p:nvPicPr>
          <p:cNvPr id="10" name="Content Placeholder 9">
            <a:extLst>
              <a:ext uri="{FF2B5EF4-FFF2-40B4-BE49-F238E27FC236}">
                <a16:creationId xmlns:a16="http://schemas.microsoft.com/office/drawing/2014/main" id="{75168540-1455-4ABB-B97B-74DBAEC042AB}"/>
              </a:ext>
            </a:extLst>
          </p:cNvPr>
          <p:cNvPicPr>
            <a:picLocks noGrp="1" noChangeAspect="1"/>
          </p:cNvPicPr>
          <p:nvPr>
            <p:ph sz="quarter" idx="4"/>
          </p:nvPr>
        </p:nvPicPr>
        <p:blipFill>
          <a:blip r:embed="rId3">
            <a:extLst>
              <a:ext uri="{837473B0-CC2E-450A-ABE3-18F120FF3D39}">
                <a1611:picAttrSrcUrl xmlns:a1611="http://schemas.microsoft.com/office/drawing/2016/11/main" r:id="rId4"/>
              </a:ext>
            </a:extLst>
          </a:blip>
          <a:stretch>
            <a:fillRect/>
          </a:stretch>
        </p:blipFill>
        <p:spPr>
          <a:xfrm>
            <a:off x="6096000" y="1448594"/>
            <a:ext cx="4958936" cy="3960812"/>
          </a:xfrm>
        </p:spPr>
      </p:pic>
      <p:sp>
        <p:nvSpPr>
          <p:cNvPr id="11" name="TextBox 10">
            <a:extLst>
              <a:ext uri="{FF2B5EF4-FFF2-40B4-BE49-F238E27FC236}">
                <a16:creationId xmlns:a16="http://schemas.microsoft.com/office/drawing/2014/main" id="{45C4D59C-7509-45E5-A336-59179DB28A7E}"/>
              </a:ext>
            </a:extLst>
          </p:cNvPr>
          <p:cNvSpPr txBox="1"/>
          <p:nvPr/>
        </p:nvSpPr>
        <p:spPr>
          <a:xfrm>
            <a:off x="6096000" y="5409406"/>
            <a:ext cx="4958936" cy="230832"/>
          </a:xfrm>
          <a:prstGeom prst="rect">
            <a:avLst/>
          </a:prstGeom>
          <a:noFill/>
        </p:spPr>
        <p:txBody>
          <a:bodyPr wrap="square" rtlCol="0">
            <a:spAutoFit/>
          </a:bodyPr>
          <a:lstStyle/>
          <a:p>
            <a:r>
              <a:rPr lang="en-US" sz="900">
                <a:hlinkClick r:id="rId4" tooltip="http://vishal--mishra.blogspot.com/2012/12/ufw-uncomplicated-firewall.html"/>
              </a:rPr>
              <a:t>This Photo</a:t>
            </a:r>
            <a:r>
              <a:rPr lang="en-US" sz="900"/>
              <a:t> by Unknown Author is licensed under </a:t>
            </a:r>
            <a:r>
              <a:rPr lang="en-US" sz="900">
                <a:hlinkClick r:id="rId5" tooltip="https://creativecommons.org/licenses/by-sa/3.0/"/>
              </a:rPr>
              <a:t>CC BY-SA</a:t>
            </a:r>
            <a:endParaRPr lang="en-US" sz="900"/>
          </a:p>
        </p:txBody>
      </p:sp>
    </p:spTree>
    <p:extLst>
      <p:ext uri="{BB962C8B-B14F-4D97-AF65-F5344CB8AC3E}">
        <p14:creationId xmlns:p14="http://schemas.microsoft.com/office/powerpoint/2010/main" val="2429077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Tools in Your Arsenal-PowerShell DSC</a:t>
            </a:r>
          </a:p>
        </p:txBody>
      </p:sp>
      <p:sp>
        <p:nvSpPr>
          <p:cNvPr id="3" name="Slide Number Placeholder 2"/>
          <p:cNvSpPr>
            <a:spLocks noGrp="1"/>
          </p:cNvSpPr>
          <p:nvPr>
            <p:ph type="sldNum" sz="quarter" idx="12"/>
          </p:nvPr>
        </p:nvSpPr>
        <p:spPr/>
        <p:txBody>
          <a:bodyPr/>
          <a:lstStyle/>
          <a:p>
            <a:fld id="{F56C8676-1494-424A-9EE1-69F4EB666BA8}" type="slidenum">
              <a:rPr lang="en-US" smtClean="0"/>
              <a:t>9</a:t>
            </a:fld>
            <a:endParaRPr lang="en-US" dirty="0"/>
          </a:p>
        </p:txBody>
      </p:sp>
      <p:sp>
        <p:nvSpPr>
          <p:cNvPr id="4" name="Content Placeholder 3">
            <a:extLst>
              <a:ext uri="{FF2B5EF4-FFF2-40B4-BE49-F238E27FC236}">
                <a16:creationId xmlns:a16="http://schemas.microsoft.com/office/drawing/2014/main" id="{76F42EE7-F8C5-4D09-BE00-E1509C9B6213}"/>
              </a:ext>
            </a:extLst>
          </p:cNvPr>
          <p:cNvSpPr>
            <a:spLocks noGrp="1"/>
          </p:cNvSpPr>
          <p:nvPr>
            <p:ph sz="half" idx="2"/>
          </p:nvPr>
        </p:nvSpPr>
        <p:spPr/>
        <p:txBody>
          <a:bodyPr/>
          <a:lstStyle/>
          <a:p>
            <a:r>
              <a:rPr lang="en-US" dirty="0"/>
              <a:t>Saved as ps1</a:t>
            </a:r>
          </a:p>
          <a:p>
            <a:r>
              <a:rPr lang="en-US" dirty="0"/>
              <a:t>Tell it what it is</a:t>
            </a:r>
          </a:p>
          <a:p>
            <a:pPr lvl="1"/>
            <a:r>
              <a:rPr lang="en-US" dirty="0"/>
              <a:t>not how it is</a:t>
            </a:r>
          </a:p>
        </p:txBody>
      </p:sp>
      <p:pic>
        <p:nvPicPr>
          <p:cNvPr id="9" name="Content Placeholder 8">
            <a:extLst>
              <a:ext uri="{FF2B5EF4-FFF2-40B4-BE49-F238E27FC236}">
                <a16:creationId xmlns:a16="http://schemas.microsoft.com/office/drawing/2014/main" id="{F174762B-AD6D-47CB-8638-FB3F27B38F07}"/>
              </a:ext>
            </a:extLst>
          </p:cNvPr>
          <p:cNvPicPr>
            <a:picLocks noGrp="1" noChangeAspect="1"/>
          </p:cNvPicPr>
          <p:nvPr>
            <p:ph sz="quarter" idx="4"/>
          </p:nvPr>
        </p:nvPicPr>
        <p:blipFill>
          <a:blip r:embed="rId3"/>
          <a:stretch>
            <a:fillRect/>
          </a:stretch>
        </p:blipFill>
        <p:spPr>
          <a:xfrm>
            <a:off x="5489345" y="1423851"/>
            <a:ext cx="5592312" cy="3769747"/>
          </a:xfrm>
          <a:prstGeom prst="rect">
            <a:avLst/>
          </a:prstGeom>
        </p:spPr>
      </p:pic>
    </p:spTree>
    <p:extLst>
      <p:ext uri="{BB962C8B-B14F-4D97-AF65-F5344CB8AC3E}">
        <p14:creationId xmlns:p14="http://schemas.microsoft.com/office/powerpoint/2010/main" val="933707070"/>
      </p:ext>
    </p:extLst>
  </p:cSld>
  <p:clrMapOvr>
    <a:masterClrMapping/>
  </p:clrMapOvr>
</p:sld>
</file>

<file path=ppt/theme/theme1.xml><?xml version="1.0" encoding="utf-8"?>
<a:theme xmlns:a="http://schemas.openxmlformats.org/drawingml/2006/main" name="RSAC 2019 theme">
  <a:themeElements>
    <a:clrScheme name="Custom 6">
      <a:dk1>
        <a:srgbClr val="000000"/>
      </a:dk1>
      <a:lt1>
        <a:srgbClr val="FFFFFF"/>
      </a:lt1>
      <a:dk2>
        <a:srgbClr val="560096"/>
      </a:dk2>
      <a:lt2>
        <a:srgbClr val="78D5E1"/>
      </a:lt2>
      <a:accent1>
        <a:srgbClr val="2AECE1"/>
      </a:accent1>
      <a:accent2>
        <a:srgbClr val="ECC52A"/>
      </a:accent2>
      <a:accent3>
        <a:srgbClr val="FD7116"/>
      </a:accent3>
      <a:accent4>
        <a:srgbClr val="E736F7"/>
      </a:accent4>
      <a:accent5>
        <a:srgbClr val="2338A0"/>
      </a:accent5>
      <a:accent6>
        <a:srgbClr val="560096"/>
      </a:accent6>
      <a:hlink>
        <a:srgbClr val="2338A0"/>
      </a:hlink>
      <a:folHlink>
        <a:srgbClr val="5600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RSAC 2019 speaker template - individual speaker" id="{4B6D180C-BD71-DC4D-801A-E5D3B0E8EA68}" vid="{3E61D63C-1A54-594E-8357-E7A07F59DD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RSAC 2019 theme</Template>
  <TotalTime>12476</TotalTime>
  <Words>4167</Words>
  <Application>Microsoft Macintosh PowerPoint</Application>
  <PresentationFormat>Widescreen</PresentationFormat>
  <Paragraphs>284</Paragraphs>
  <Slides>27</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Courier New</vt:lpstr>
      <vt:lpstr>System Font Regular</vt:lpstr>
      <vt:lpstr>Wingdings</vt:lpstr>
      <vt:lpstr>RSAC 2019 theme</vt:lpstr>
      <vt:lpstr>DevSecOps for the Rest of Us!</vt:lpstr>
      <vt:lpstr>More Time in the Day</vt:lpstr>
      <vt:lpstr>Cloning Technology</vt:lpstr>
      <vt:lpstr>Automation</vt:lpstr>
      <vt:lpstr>What is DevOps and DevSecOps?</vt:lpstr>
      <vt:lpstr>DevOps/DevSecOps is not just for Developers!</vt:lpstr>
      <vt:lpstr>Tools in Your Arsenal-PowerShell</vt:lpstr>
      <vt:lpstr>Tools in Your Arsenal-PowerShell Issues</vt:lpstr>
      <vt:lpstr>Tools in Your Arsenal-PowerShell DSC</vt:lpstr>
      <vt:lpstr>Tools in Your Arsenal-PowerShell DSC Issues</vt:lpstr>
      <vt:lpstr>When to use…</vt:lpstr>
      <vt:lpstr>Infrastructure as Code</vt:lpstr>
      <vt:lpstr>Tools in Your Arsenal-REST API</vt:lpstr>
      <vt:lpstr>Tools in Your Arsenal-REST API Troubleshooting</vt:lpstr>
      <vt:lpstr>Automating Firewalls and Other Appliances</vt:lpstr>
      <vt:lpstr>Tools in Your Arsenal-CloudFormation</vt:lpstr>
      <vt:lpstr>Tools in Your Arsenal-ARM Templates</vt:lpstr>
      <vt:lpstr>Tools in Your Arsenal-Azure Automation</vt:lpstr>
      <vt:lpstr>JSON Troubleshooting</vt:lpstr>
      <vt:lpstr>Automation Tools</vt:lpstr>
      <vt:lpstr>Recap-Tying Things Together</vt:lpstr>
      <vt:lpstr>“Apply” Slide</vt:lpstr>
      <vt:lpstr>Learning Resources-Videos</vt:lpstr>
      <vt:lpstr>Learning Resources-Books</vt:lpstr>
      <vt:lpstr>Learning Resources-Other</vt:lpstr>
      <vt:lpstr>Learning Resources-Tools</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Read</dc:title>
  <dc:creator>Sara Perrott</dc:creator>
  <cp:lastModifiedBy>Sara Perrott</cp:lastModifiedBy>
  <cp:revision>75</cp:revision>
  <dcterms:created xsi:type="dcterms:W3CDTF">2018-11-21T00:39:56Z</dcterms:created>
  <dcterms:modified xsi:type="dcterms:W3CDTF">2019-03-05T00:11:36Z</dcterms:modified>
</cp:coreProperties>
</file>